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78"/>
  </p:notesMasterIdLst>
  <p:sldIdLst>
    <p:sldId id="256" r:id="rId5"/>
    <p:sldId id="471" r:id="rId6"/>
    <p:sldId id="259" r:id="rId7"/>
    <p:sldId id="258" r:id="rId8"/>
    <p:sldId id="291" r:id="rId9"/>
    <p:sldId id="302" r:id="rId10"/>
    <p:sldId id="306" r:id="rId11"/>
    <p:sldId id="288" r:id="rId12"/>
    <p:sldId id="287" r:id="rId13"/>
    <p:sldId id="368" r:id="rId14"/>
    <p:sldId id="371" r:id="rId15"/>
    <p:sldId id="421" r:id="rId16"/>
    <p:sldId id="372" r:id="rId17"/>
    <p:sldId id="406" r:id="rId18"/>
    <p:sldId id="403" r:id="rId19"/>
    <p:sldId id="385" r:id="rId20"/>
    <p:sldId id="384" r:id="rId21"/>
    <p:sldId id="451" r:id="rId22"/>
    <p:sldId id="423" r:id="rId23"/>
    <p:sldId id="459" r:id="rId24"/>
    <p:sldId id="449" r:id="rId25"/>
    <p:sldId id="420" r:id="rId26"/>
    <p:sldId id="404" r:id="rId27"/>
    <p:sldId id="447" r:id="rId28"/>
    <p:sldId id="433" r:id="rId29"/>
    <p:sldId id="463" r:id="rId30"/>
    <p:sldId id="448" r:id="rId31"/>
    <p:sldId id="450" r:id="rId32"/>
    <p:sldId id="452" r:id="rId33"/>
    <p:sldId id="460" r:id="rId34"/>
    <p:sldId id="462" r:id="rId35"/>
    <p:sldId id="461" r:id="rId36"/>
    <p:sldId id="303" r:id="rId37"/>
    <p:sldId id="445" r:id="rId38"/>
    <p:sldId id="307" r:id="rId39"/>
    <p:sldId id="290" r:id="rId40"/>
    <p:sldId id="428" r:id="rId41"/>
    <p:sldId id="413" r:id="rId42"/>
    <p:sldId id="435" r:id="rId43"/>
    <p:sldId id="429" r:id="rId44"/>
    <p:sldId id="434" r:id="rId45"/>
    <p:sldId id="412" r:id="rId46"/>
    <p:sldId id="436" r:id="rId47"/>
    <p:sldId id="437" r:id="rId48"/>
    <p:sldId id="458" r:id="rId49"/>
    <p:sldId id="438" r:id="rId50"/>
    <p:sldId id="440" r:id="rId51"/>
    <p:sldId id="441" r:id="rId52"/>
    <p:sldId id="442" r:id="rId53"/>
    <p:sldId id="418" r:id="rId54"/>
    <p:sldId id="444" r:id="rId55"/>
    <p:sldId id="446" r:id="rId56"/>
    <p:sldId id="454" r:id="rId57"/>
    <p:sldId id="456" r:id="rId58"/>
    <p:sldId id="466" r:id="rId59"/>
    <p:sldId id="470" r:id="rId60"/>
    <p:sldId id="457" r:id="rId61"/>
    <p:sldId id="468" r:id="rId62"/>
    <p:sldId id="469" r:id="rId63"/>
    <p:sldId id="313" r:id="rId64"/>
    <p:sldId id="312" r:id="rId65"/>
    <p:sldId id="414" r:id="rId66"/>
    <p:sldId id="455" r:id="rId67"/>
    <p:sldId id="407" r:id="rId68"/>
    <p:sldId id="296" r:id="rId69"/>
    <p:sldId id="411" r:id="rId70"/>
    <p:sldId id="400" r:id="rId71"/>
    <p:sldId id="405" r:id="rId72"/>
    <p:sldId id="402" r:id="rId73"/>
    <p:sldId id="417" r:id="rId74"/>
    <p:sldId id="416" r:id="rId75"/>
    <p:sldId id="415" r:id="rId76"/>
    <p:sldId id="295" r:id="rId77"/>
  </p:sldIdLst>
  <p:sldSz cx="12192000" cy="6858000"/>
  <p:notesSz cx="6858000" cy="9144000"/>
  <p:embeddedFontLst>
    <p:embeddedFont>
      <p:font typeface="Aptos Narrow" panose="020B0004020202020204" pitchFamily="34" charset="0"/>
      <p:regular r:id="rId79"/>
      <p:bold r:id="rId80"/>
      <p:italic r:id="rId81"/>
      <p:boldItalic r:id="rId82"/>
    </p:embeddedFont>
    <p:embeddedFont>
      <p:font typeface="Cambria" panose="02040503050406030204" pitchFamily="18" charset="0"/>
      <p:regular r:id="rId83"/>
      <p:bold r:id="rId84"/>
      <p:italic r:id="rId85"/>
      <p:boldItalic r:id="rId86"/>
    </p:embeddedFont>
    <p:embeddedFont>
      <p:font typeface="Noto Sans Symbols" panose="020B0604020202020204" charset="0"/>
      <p:regular r:id="rId87"/>
      <p:bold r:id="rId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9" roundtripDataSignature="AMtx7mgb+xGpPc+IZLtYFqshZHnsU8wes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002060"/>
    <a:srgbClr val="595959"/>
    <a:srgbClr val="CFAFE7"/>
    <a:srgbClr val="FEF2CD"/>
    <a:srgbClr val="A6E3B7"/>
    <a:srgbClr val="73AF48"/>
    <a:srgbClr val="008080"/>
    <a:srgbClr val="ADD1FF"/>
    <a:srgbClr val="5C9B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A98C86E-6F1F-4A7F-8C20-034C1E1CA2C3}">
  <a:tblStyle styleId="{7A98C86E-6F1F-4A7F-8C20-034C1E1CA2C3}" styleName="Table_0">
    <a:wholeTbl>
      <a:tcTxStyle b="off" i="off">
        <a:font>
          <a:latin typeface="Calibri"/>
          <a:ea typeface="Calibri"/>
          <a:cs typeface="Calibri"/>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1V>
    <a:band2V>
      <a:tcTxStyle b="off" i="off"/>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rgbClr val="000000"/>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rgbClr val="FFFFFF"/>
      </a:tcTxStyle>
      <a:tcStyle>
        <a:tcBdr/>
        <a:fill>
          <a:solidFill>
            <a:srgbClr val="000000"/>
          </a:solidFill>
        </a:fill>
      </a:tcStyle>
    </a:firstRow>
    <a:neCell>
      <a:tcTxStyle b="off" i="off"/>
      <a:tcStyle>
        <a:tcBdr/>
      </a:tcStyle>
    </a:neCell>
    <a:nwCell>
      <a:tcTxStyle b="off" i="off"/>
      <a:tcStyle>
        <a:tcBdr/>
      </a:tcStyle>
    </a:nwCell>
  </a:tblStyle>
  <a:tblStyle styleId="{B8B51EA7-1549-4702-B5A3-780F3697BFEB}" styleName="Table_1">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b="off"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fill>
          <a:solidFill>
            <a:schemeClr val="accent1"/>
          </a:solidFill>
        </a:fill>
      </a:tcStyle>
    </a:firstRow>
    <a:neCell>
      <a:tcTxStyle b="off" i="off"/>
      <a:tcStyle>
        <a:tcBdr/>
      </a:tcStyle>
    </a:neCell>
    <a:nwCell>
      <a:tcTxStyle b="off" i="off"/>
      <a:tcStyle>
        <a:tcBdr/>
      </a:tcStyle>
    </a:nwCell>
  </a:tblStyle>
  <a:tblStyle styleId="{E74FED68-4D22-4517-8F86-7D58EAB5CC71}"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9BD8675-916D-4339-A0A0-8D435FF2B29E}" styleName="Table_3">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B9F0FB6-F657-49A2-8261-09E3795B0C43}" styleName="Table_4">
    <a:wholeTbl>
      <a:tcTxStyle b="off" i="off">
        <a:font>
          <a:latin typeface="Arial"/>
          <a:ea typeface="Arial"/>
          <a:cs typeface="Arial"/>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Arial"/>
          <a:ea typeface="Arial"/>
          <a:cs typeface="Arial"/>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3423" autoAdjust="0"/>
  </p:normalViewPr>
  <p:slideViewPr>
    <p:cSldViewPr snapToGrid="0">
      <p:cViewPr varScale="1">
        <p:scale>
          <a:sx n="89" d="100"/>
          <a:sy n="89" d="100"/>
        </p:scale>
        <p:origin x="298"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6.fntdata"/><Relationship Id="rId89" Type="http://customschemas.google.com/relationships/presentationmetadata" Target="meta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font" Target="fonts/font1.fntdata"/><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font" Target="fonts/font2.fntdata"/><Relationship Id="rId85" Type="http://schemas.openxmlformats.org/officeDocument/2006/relationships/font" Target="fonts/font7.fntdata"/><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font" Target="fonts/font5.fntdata"/><Relationship Id="rId88" Type="http://schemas.openxmlformats.org/officeDocument/2006/relationships/font" Target="fonts/font10.fntdata"/><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font" Target="fonts/font3.fntdata"/><Relationship Id="rId86"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9.fntdata"/><Relationship Id="rId61" Type="http://schemas.openxmlformats.org/officeDocument/2006/relationships/slide" Target="slides/slide57.xml"/><Relationship Id="rId82" Type="http://schemas.openxmlformats.org/officeDocument/2006/relationships/font" Target="fonts/font4.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dirty="0"/>
              <a:t>Global Maneuvers Executed (CUE+)</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Global Maneuvers Executed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FE-4599-8D49-CDBAF2DE2EF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FE-4599-8D49-CDBAF2DE2EF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4FE-4599-8D49-CDBAF2DE2EF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FE-4599-8D49-CDBAF2DE2EF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FE-4599-8D49-CDBAF2DE2EF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FE-4599-8D49-CDBAF2DE2EF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FE-4599-8D49-CDBAF2DE2EF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4FE-4599-8D49-CDBAF2DE2EF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4FE-4599-8D49-CDBAF2DE2EF9}"/>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4FE-4599-8D49-CDBAF2DE2EF9}"/>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4FE-4599-8D49-CDBAF2DE2EF9}"/>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54FE-4599-8D49-CDBAF2DE2EF9}"/>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54FE-4599-8D49-CDBAF2DE2EF9}"/>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54FE-4599-8D49-CDBAF2DE2EF9}"/>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54FE-4599-8D49-CDBAF2DE2EF9}"/>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54FE-4599-8D49-CDBAF2DE2EF9}"/>
              </c:ext>
            </c:extLst>
          </c:dPt>
          <c:cat>
            <c:strRef>
              <c:f>Sheet1!$A$2:$A$17</c:f>
              <c:strCache>
                <c:ptCount val="16"/>
                <c:pt idx="0">
                  <c:v>Back</c:v>
                </c:pt>
                <c:pt idx="1">
                  <c:v>Build</c:v>
                </c:pt>
                <c:pt idx="2">
                  <c:v>Bridge</c:v>
                </c:pt>
                <c:pt idx="3">
                  <c:v>Boost</c:v>
                </c:pt>
                <c:pt idx="4">
                  <c:v>Engage</c:v>
                </c:pt>
                <c:pt idx="5">
                  <c:v>Explain</c:v>
                </c:pt>
                <c:pt idx="6">
                  <c:v>Excite</c:v>
                </c:pt>
                <c:pt idx="7">
                  <c:v>Enhance</c:v>
                </c:pt>
                <c:pt idx="8">
                  <c:v>Negate</c:v>
                </c:pt>
                <c:pt idx="9">
                  <c:v>Neutralize</c:v>
                </c:pt>
                <c:pt idx="10">
                  <c:v>Narrow</c:v>
                </c:pt>
                <c:pt idx="11">
                  <c:v>Neglect</c:v>
                </c:pt>
                <c:pt idx="12">
                  <c:v>Dismiss</c:v>
                </c:pt>
                <c:pt idx="13">
                  <c:v>Distort</c:v>
                </c:pt>
                <c:pt idx="14">
                  <c:v>Dismay</c:v>
                </c:pt>
                <c:pt idx="15">
                  <c:v>Distract</c:v>
                </c:pt>
              </c:strCache>
            </c:strRef>
          </c:cat>
          <c:val>
            <c:numRef>
              <c:f>Sheet1!$B$2:$B$17</c:f>
              <c:numCache>
                <c:formatCode>General</c:formatCode>
                <c:ptCount val="16"/>
                <c:pt idx="0">
                  <c:v>15</c:v>
                </c:pt>
                <c:pt idx="1">
                  <c:v>10</c:v>
                </c:pt>
                <c:pt idx="2">
                  <c:v>10</c:v>
                </c:pt>
                <c:pt idx="3">
                  <c:v>10</c:v>
                </c:pt>
                <c:pt idx="4">
                  <c:v>5</c:v>
                </c:pt>
                <c:pt idx="5">
                  <c:v>5</c:v>
                </c:pt>
                <c:pt idx="6">
                  <c:v>5</c:v>
                </c:pt>
                <c:pt idx="7">
                  <c:v>5</c:v>
                </c:pt>
                <c:pt idx="8">
                  <c:v>4</c:v>
                </c:pt>
                <c:pt idx="9">
                  <c:v>4</c:v>
                </c:pt>
                <c:pt idx="10">
                  <c:v>4</c:v>
                </c:pt>
                <c:pt idx="11">
                  <c:v>4</c:v>
                </c:pt>
                <c:pt idx="12">
                  <c:v>8</c:v>
                </c:pt>
                <c:pt idx="13">
                  <c:v>8</c:v>
                </c:pt>
                <c:pt idx="14">
                  <c:v>10</c:v>
                </c:pt>
                <c:pt idx="15">
                  <c:v>8</c:v>
                </c:pt>
              </c:numCache>
            </c:numRef>
          </c:val>
          <c:extLst>
            <c:ext xmlns:c16="http://schemas.microsoft.com/office/drawing/2014/chart" uri="{C3380CC4-5D6E-409C-BE32-E72D297353CC}">
              <c16:uniqueId val="{00000000-DFDB-4208-AA01-02A51D32925F}"/>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manualLayout>
          <c:xMode val="edge"/>
          <c:yMode val="edge"/>
          <c:x val="2.5787840525557545E-2"/>
          <c:y val="0.1718418151773983"/>
          <c:w val="0.25598831221967994"/>
          <c:h val="0.771429659548448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dirty="0"/>
              <a:t>Global Maneuvers Observed (Effects)</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Global Maneuver Effects Observed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8F-41A5-B4E1-53B747AAB8B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8F-41A5-B4E1-53B747AAB8B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F8F-41A5-B4E1-53B747AAB8B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8F-41A5-B4E1-53B747AAB8B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F8F-41A5-B4E1-53B747AAB8B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F8F-41A5-B4E1-53B747AAB8B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F8F-41A5-B4E1-53B747AAB8B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F8F-41A5-B4E1-53B747AAB8B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0F8F-41A5-B4E1-53B747AAB8B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0F8F-41A5-B4E1-53B747AAB8B0}"/>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0F8F-41A5-B4E1-53B747AAB8B0}"/>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0F8F-41A5-B4E1-53B747AAB8B0}"/>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0F8F-41A5-B4E1-53B747AAB8B0}"/>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0F8F-41A5-B4E1-53B747AAB8B0}"/>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0F8F-41A5-B4E1-53B747AAB8B0}"/>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0F8F-41A5-B4E1-53B747AAB8B0}"/>
              </c:ext>
            </c:extLst>
          </c:dPt>
          <c:cat>
            <c:strRef>
              <c:f>Sheet1!$A$2:$A$17</c:f>
              <c:strCache>
                <c:ptCount val="16"/>
                <c:pt idx="0">
                  <c:v>Back</c:v>
                </c:pt>
                <c:pt idx="1">
                  <c:v>Build</c:v>
                </c:pt>
                <c:pt idx="2">
                  <c:v>Bridge</c:v>
                </c:pt>
                <c:pt idx="3">
                  <c:v>Boost</c:v>
                </c:pt>
                <c:pt idx="4">
                  <c:v>Engage</c:v>
                </c:pt>
                <c:pt idx="5">
                  <c:v>Explain</c:v>
                </c:pt>
                <c:pt idx="6">
                  <c:v>Excite</c:v>
                </c:pt>
                <c:pt idx="7">
                  <c:v>Enhance</c:v>
                </c:pt>
                <c:pt idx="8">
                  <c:v>Negate</c:v>
                </c:pt>
                <c:pt idx="9">
                  <c:v>Neutralize</c:v>
                </c:pt>
                <c:pt idx="10">
                  <c:v>Narrow</c:v>
                </c:pt>
                <c:pt idx="11">
                  <c:v>Neglect</c:v>
                </c:pt>
                <c:pt idx="12">
                  <c:v>Dismiss</c:v>
                </c:pt>
                <c:pt idx="13">
                  <c:v>Distort</c:v>
                </c:pt>
                <c:pt idx="14">
                  <c:v>Dismay</c:v>
                </c:pt>
                <c:pt idx="15">
                  <c:v>Distract</c:v>
                </c:pt>
              </c:strCache>
            </c:strRef>
          </c:cat>
          <c:val>
            <c:numRef>
              <c:f>Sheet1!$B$2:$B$17</c:f>
              <c:numCache>
                <c:formatCode>General</c:formatCode>
                <c:ptCount val="16"/>
                <c:pt idx="0">
                  <c:v>20</c:v>
                </c:pt>
                <c:pt idx="1">
                  <c:v>5</c:v>
                </c:pt>
                <c:pt idx="2">
                  <c:v>5</c:v>
                </c:pt>
                <c:pt idx="3">
                  <c:v>4</c:v>
                </c:pt>
                <c:pt idx="4">
                  <c:v>3</c:v>
                </c:pt>
                <c:pt idx="5">
                  <c:v>3</c:v>
                </c:pt>
                <c:pt idx="6">
                  <c:v>2</c:v>
                </c:pt>
                <c:pt idx="7">
                  <c:v>2</c:v>
                </c:pt>
                <c:pt idx="8">
                  <c:v>4</c:v>
                </c:pt>
                <c:pt idx="9">
                  <c:v>5</c:v>
                </c:pt>
                <c:pt idx="10">
                  <c:v>6</c:v>
                </c:pt>
                <c:pt idx="11">
                  <c:v>4</c:v>
                </c:pt>
                <c:pt idx="12">
                  <c:v>10</c:v>
                </c:pt>
                <c:pt idx="13">
                  <c:v>12</c:v>
                </c:pt>
                <c:pt idx="14">
                  <c:v>15</c:v>
                </c:pt>
                <c:pt idx="15">
                  <c:v>10</c:v>
                </c:pt>
              </c:numCache>
            </c:numRef>
          </c:val>
          <c:extLst>
            <c:ext xmlns:c16="http://schemas.microsoft.com/office/drawing/2014/chart" uri="{C3380CC4-5D6E-409C-BE32-E72D297353CC}">
              <c16:uniqueId val="{00000020-0F8F-41A5-B4E1-53B747AAB8B0}"/>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manualLayout>
          <c:xMode val="edge"/>
          <c:yMode val="edge"/>
          <c:x val="4.2979734209262575E-3"/>
          <c:y val="0.1718418151773983"/>
          <c:w val="0.31186196669172128"/>
          <c:h val="0.771429659548448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dirty="0"/>
              <a:t>Global Maneuvers Executed (CUE+)</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Global Maneuvers Executed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4FE-4599-8D49-CDBAF2DE2EF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4FE-4599-8D49-CDBAF2DE2EF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4FE-4599-8D49-CDBAF2DE2EF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4FE-4599-8D49-CDBAF2DE2EF9}"/>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54FE-4599-8D49-CDBAF2DE2EF9}"/>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54FE-4599-8D49-CDBAF2DE2EF9}"/>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54FE-4599-8D49-CDBAF2DE2EF9}"/>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54FE-4599-8D49-CDBAF2DE2EF9}"/>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54FE-4599-8D49-CDBAF2DE2EF9}"/>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54FE-4599-8D49-CDBAF2DE2EF9}"/>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54FE-4599-8D49-CDBAF2DE2EF9}"/>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54FE-4599-8D49-CDBAF2DE2EF9}"/>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54FE-4599-8D49-CDBAF2DE2EF9}"/>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54FE-4599-8D49-CDBAF2DE2EF9}"/>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54FE-4599-8D49-CDBAF2DE2EF9}"/>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54FE-4599-8D49-CDBAF2DE2EF9}"/>
              </c:ext>
            </c:extLst>
          </c:dPt>
          <c:cat>
            <c:strRef>
              <c:f>Sheet1!$A$2:$A$17</c:f>
              <c:strCache>
                <c:ptCount val="16"/>
                <c:pt idx="0">
                  <c:v>Back</c:v>
                </c:pt>
                <c:pt idx="1">
                  <c:v>Build</c:v>
                </c:pt>
                <c:pt idx="2">
                  <c:v>Bridge</c:v>
                </c:pt>
                <c:pt idx="3">
                  <c:v>Boost</c:v>
                </c:pt>
                <c:pt idx="4">
                  <c:v>Engage</c:v>
                </c:pt>
                <c:pt idx="5">
                  <c:v>Explain</c:v>
                </c:pt>
                <c:pt idx="6">
                  <c:v>Excite</c:v>
                </c:pt>
                <c:pt idx="7">
                  <c:v>Enhance</c:v>
                </c:pt>
                <c:pt idx="8">
                  <c:v>Negate</c:v>
                </c:pt>
                <c:pt idx="9">
                  <c:v>Neutralize</c:v>
                </c:pt>
                <c:pt idx="10">
                  <c:v>Narrow</c:v>
                </c:pt>
                <c:pt idx="11">
                  <c:v>Neglect</c:v>
                </c:pt>
                <c:pt idx="12">
                  <c:v>Dismiss</c:v>
                </c:pt>
                <c:pt idx="13">
                  <c:v>Distort</c:v>
                </c:pt>
                <c:pt idx="14">
                  <c:v>Dismay</c:v>
                </c:pt>
                <c:pt idx="15">
                  <c:v>Distract</c:v>
                </c:pt>
              </c:strCache>
            </c:strRef>
          </c:cat>
          <c:val>
            <c:numRef>
              <c:f>Sheet1!$B$2:$B$17</c:f>
              <c:numCache>
                <c:formatCode>General</c:formatCode>
                <c:ptCount val="16"/>
                <c:pt idx="0">
                  <c:v>15</c:v>
                </c:pt>
                <c:pt idx="1">
                  <c:v>10</c:v>
                </c:pt>
                <c:pt idx="2">
                  <c:v>10</c:v>
                </c:pt>
                <c:pt idx="3">
                  <c:v>10</c:v>
                </c:pt>
                <c:pt idx="4">
                  <c:v>5</c:v>
                </c:pt>
                <c:pt idx="5">
                  <c:v>5</c:v>
                </c:pt>
                <c:pt idx="6">
                  <c:v>5</c:v>
                </c:pt>
                <c:pt idx="7">
                  <c:v>5</c:v>
                </c:pt>
                <c:pt idx="8">
                  <c:v>4</c:v>
                </c:pt>
                <c:pt idx="9">
                  <c:v>4</c:v>
                </c:pt>
                <c:pt idx="10">
                  <c:v>4</c:v>
                </c:pt>
                <c:pt idx="11">
                  <c:v>4</c:v>
                </c:pt>
                <c:pt idx="12">
                  <c:v>8</c:v>
                </c:pt>
                <c:pt idx="13">
                  <c:v>8</c:v>
                </c:pt>
                <c:pt idx="14">
                  <c:v>10</c:v>
                </c:pt>
                <c:pt idx="15">
                  <c:v>8</c:v>
                </c:pt>
              </c:numCache>
            </c:numRef>
          </c:val>
          <c:extLst>
            <c:ext xmlns:c16="http://schemas.microsoft.com/office/drawing/2014/chart" uri="{C3380CC4-5D6E-409C-BE32-E72D297353CC}">
              <c16:uniqueId val="{00000000-DFDB-4208-AA01-02A51D32925F}"/>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manualLayout>
          <c:xMode val="edge"/>
          <c:yMode val="edge"/>
          <c:x val="2.5787840525557545E-2"/>
          <c:y val="0.1718418151773983"/>
          <c:w val="0.25598831221967994"/>
          <c:h val="0.771429659548448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r>
              <a:rPr lang="en-US" dirty="0"/>
              <a:t>Global Maneuvers Observed (Effects)</a:t>
            </a:r>
          </a:p>
        </c:rich>
      </c:tx>
      <c:overlay val="0"/>
      <c:spPr>
        <a:noFill/>
        <a:ln>
          <a:noFill/>
        </a:ln>
        <a:effectLst/>
      </c:spPr>
      <c:txPr>
        <a:bodyPr rot="0" spcFirstLastPara="1" vertOverflow="ellipsis" vert="horz" wrap="square" anchor="ctr" anchorCtr="1"/>
        <a:lstStyle/>
        <a:p>
          <a:pPr>
            <a:defRPr sz="108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Global Maneuver Effects Observed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F8F-41A5-B4E1-53B747AAB8B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F8F-41A5-B4E1-53B747AAB8B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F8F-41A5-B4E1-53B747AAB8B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F8F-41A5-B4E1-53B747AAB8B0}"/>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F8F-41A5-B4E1-53B747AAB8B0}"/>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0F8F-41A5-B4E1-53B747AAB8B0}"/>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0F8F-41A5-B4E1-53B747AAB8B0}"/>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F-0F8F-41A5-B4E1-53B747AAB8B0}"/>
              </c:ext>
            </c:extLst>
          </c:dPt>
          <c:dPt>
            <c:idx val="8"/>
            <c:bubble3D val="0"/>
            <c:spPr>
              <a:solidFill>
                <a:schemeClr val="accent3">
                  <a:lumMod val="60000"/>
                </a:schemeClr>
              </a:solidFill>
              <a:ln w="19050">
                <a:solidFill>
                  <a:schemeClr val="lt1"/>
                </a:solidFill>
              </a:ln>
              <a:effectLst/>
            </c:spPr>
            <c:extLst>
              <c:ext xmlns:c16="http://schemas.microsoft.com/office/drawing/2014/chart" uri="{C3380CC4-5D6E-409C-BE32-E72D297353CC}">
                <c16:uniqueId val="{00000011-0F8F-41A5-B4E1-53B747AAB8B0}"/>
              </c:ext>
            </c:extLst>
          </c:dPt>
          <c:dPt>
            <c:idx val="9"/>
            <c:bubble3D val="0"/>
            <c:spPr>
              <a:solidFill>
                <a:schemeClr val="accent4">
                  <a:lumMod val="60000"/>
                </a:schemeClr>
              </a:solidFill>
              <a:ln w="19050">
                <a:solidFill>
                  <a:schemeClr val="lt1"/>
                </a:solidFill>
              </a:ln>
              <a:effectLst/>
            </c:spPr>
            <c:extLst>
              <c:ext xmlns:c16="http://schemas.microsoft.com/office/drawing/2014/chart" uri="{C3380CC4-5D6E-409C-BE32-E72D297353CC}">
                <c16:uniqueId val="{00000013-0F8F-41A5-B4E1-53B747AAB8B0}"/>
              </c:ext>
            </c:extLst>
          </c:dPt>
          <c:dPt>
            <c:idx val="10"/>
            <c:bubble3D val="0"/>
            <c:spPr>
              <a:solidFill>
                <a:schemeClr val="accent5">
                  <a:lumMod val="60000"/>
                </a:schemeClr>
              </a:solidFill>
              <a:ln w="19050">
                <a:solidFill>
                  <a:schemeClr val="lt1"/>
                </a:solidFill>
              </a:ln>
              <a:effectLst/>
            </c:spPr>
            <c:extLst>
              <c:ext xmlns:c16="http://schemas.microsoft.com/office/drawing/2014/chart" uri="{C3380CC4-5D6E-409C-BE32-E72D297353CC}">
                <c16:uniqueId val="{00000015-0F8F-41A5-B4E1-53B747AAB8B0}"/>
              </c:ext>
            </c:extLst>
          </c:dPt>
          <c:dPt>
            <c:idx val="11"/>
            <c:bubble3D val="0"/>
            <c:spPr>
              <a:solidFill>
                <a:schemeClr val="accent6">
                  <a:lumMod val="60000"/>
                </a:schemeClr>
              </a:solidFill>
              <a:ln w="19050">
                <a:solidFill>
                  <a:schemeClr val="lt1"/>
                </a:solidFill>
              </a:ln>
              <a:effectLst/>
            </c:spPr>
            <c:extLst>
              <c:ext xmlns:c16="http://schemas.microsoft.com/office/drawing/2014/chart" uri="{C3380CC4-5D6E-409C-BE32-E72D297353CC}">
                <c16:uniqueId val="{00000017-0F8F-41A5-B4E1-53B747AAB8B0}"/>
              </c:ext>
            </c:extLst>
          </c:dPt>
          <c:dPt>
            <c:idx val="12"/>
            <c:bubble3D val="0"/>
            <c:spPr>
              <a:solidFill>
                <a:schemeClr val="accent1">
                  <a:lumMod val="80000"/>
                  <a:lumOff val="20000"/>
                </a:schemeClr>
              </a:solidFill>
              <a:ln w="19050">
                <a:solidFill>
                  <a:schemeClr val="lt1"/>
                </a:solidFill>
              </a:ln>
              <a:effectLst/>
            </c:spPr>
            <c:extLst>
              <c:ext xmlns:c16="http://schemas.microsoft.com/office/drawing/2014/chart" uri="{C3380CC4-5D6E-409C-BE32-E72D297353CC}">
                <c16:uniqueId val="{00000019-0F8F-41A5-B4E1-53B747AAB8B0}"/>
              </c:ext>
            </c:extLst>
          </c:dPt>
          <c:dPt>
            <c:idx val="13"/>
            <c:bubble3D val="0"/>
            <c:spPr>
              <a:solidFill>
                <a:schemeClr val="accent2">
                  <a:lumMod val="80000"/>
                  <a:lumOff val="20000"/>
                </a:schemeClr>
              </a:solidFill>
              <a:ln w="19050">
                <a:solidFill>
                  <a:schemeClr val="lt1"/>
                </a:solidFill>
              </a:ln>
              <a:effectLst/>
            </c:spPr>
            <c:extLst>
              <c:ext xmlns:c16="http://schemas.microsoft.com/office/drawing/2014/chart" uri="{C3380CC4-5D6E-409C-BE32-E72D297353CC}">
                <c16:uniqueId val="{0000001B-0F8F-41A5-B4E1-53B747AAB8B0}"/>
              </c:ext>
            </c:extLst>
          </c:dPt>
          <c:dPt>
            <c:idx val="14"/>
            <c:bubble3D val="0"/>
            <c:spPr>
              <a:solidFill>
                <a:schemeClr val="accent3">
                  <a:lumMod val="80000"/>
                  <a:lumOff val="20000"/>
                </a:schemeClr>
              </a:solidFill>
              <a:ln w="19050">
                <a:solidFill>
                  <a:schemeClr val="lt1"/>
                </a:solidFill>
              </a:ln>
              <a:effectLst/>
            </c:spPr>
            <c:extLst>
              <c:ext xmlns:c16="http://schemas.microsoft.com/office/drawing/2014/chart" uri="{C3380CC4-5D6E-409C-BE32-E72D297353CC}">
                <c16:uniqueId val="{0000001D-0F8F-41A5-B4E1-53B747AAB8B0}"/>
              </c:ext>
            </c:extLst>
          </c:dPt>
          <c:dPt>
            <c:idx val="15"/>
            <c:bubble3D val="0"/>
            <c:spPr>
              <a:solidFill>
                <a:schemeClr val="accent4">
                  <a:lumMod val="80000"/>
                  <a:lumOff val="20000"/>
                </a:schemeClr>
              </a:solidFill>
              <a:ln w="19050">
                <a:solidFill>
                  <a:schemeClr val="lt1"/>
                </a:solidFill>
              </a:ln>
              <a:effectLst/>
            </c:spPr>
            <c:extLst>
              <c:ext xmlns:c16="http://schemas.microsoft.com/office/drawing/2014/chart" uri="{C3380CC4-5D6E-409C-BE32-E72D297353CC}">
                <c16:uniqueId val="{0000001F-0F8F-41A5-B4E1-53B747AAB8B0}"/>
              </c:ext>
            </c:extLst>
          </c:dPt>
          <c:cat>
            <c:strRef>
              <c:f>Sheet1!$A$2:$A$17</c:f>
              <c:strCache>
                <c:ptCount val="16"/>
                <c:pt idx="0">
                  <c:v>Back</c:v>
                </c:pt>
                <c:pt idx="1">
                  <c:v>Build</c:v>
                </c:pt>
                <c:pt idx="2">
                  <c:v>Bridge</c:v>
                </c:pt>
                <c:pt idx="3">
                  <c:v>Boost</c:v>
                </c:pt>
                <c:pt idx="4">
                  <c:v>Engage</c:v>
                </c:pt>
                <c:pt idx="5">
                  <c:v>Explain</c:v>
                </c:pt>
                <c:pt idx="6">
                  <c:v>Excite</c:v>
                </c:pt>
                <c:pt idx="7">
                  <c:v>Enhance</c:v>
                </c:pt>
                <c:pt idx="8">
                  <c:v>Negate</c:v>
                </c:pt>
                <c:pt idx="9">
                  <c:v>Neutralize</c:v>
                </c:pt>
                <c:pt idx="10">
                  <c:v>Narrow</c:v>
                </c:pt>
                <c:pt idx="11">
                  <c:v>Neglect</c:v>
                </c:pt>
                <c:pt idx="12">
                  <c:v>Dismiss</c:v>
                </c:pt>
                <c:pt idx="13">
                  <c:v>Distort</c:v>
                </c:pt>
                <c:pt idx="14">
                  <c:v>Dismay</c:v>
                </c:pt>
                <c:pt idx="15">
                  <c:v>Distract</c:v>
                </c:pt>
              </c:strCache>
            </c:strRef>
          </c:cat>
          <c:val>
            <c:numRef>
              <c:f>Sheet1!$B$2:$B$17</c:f>
              <c:numCache>
                <c:formatCode>General</c:formatCode>
                <c:ptCount val="16"/>
                <c:pt idx="0">
                  <c:v>20</c:v>
                </c:pt>
                <c:pt idx="1">
                  <c:v>5</c:v>
                </c:pt>
                <c:pt idx="2">
                  <c:v>5</c:v>
                </c:pt>
                <c:pt idx="3">
                  <c:v>4</c:v>
                </c:pt>
                <c:pt idx="4">
                  <c:v>3</c:v>
                </c:pt>
                <c:pt idx="5">
                  <c:v>3</c:v>
                </c:pt>
                <c:pt idx="6">
                  <c:v>2</c:v>
                </c:pt>
                <c:pt idx="7">
                  <c:v>2</c:v>
                </c:pt>
                <c:pt idx="8">
                  <c:v>4</c:v>
                </c:pt>
                <c:pt idx="9">
                  <c:v>5</c:v>
                </c:pt>
                <c:pt idx="10">
                  <c:v>6</c:v>
                </c:pt>
                <c:pt idx="11">
                  <c:v>4</c:v>
                </c:pt>
                <c:pt idx="12">
                  <c:v>10</c:v>
                </c:pt>
                <c:pt idx="13">
                  <c:v>12</c:v>
                </c:pt>
                <c:pt idx="14">
                  <c:v>15</c:v>
                </c:pt>
                <c:pt idx="15">
                  <c:v>10</c:v>
                </c:pt>
              </c:numCache>
            </c:numRef>
          </c:val>
          <c:extLst>
            <c:ext xmlns:c16="http://schemas.microsoft.com/office/drawing/2014/chart" uri="{C3380CC4-5D6E-409C-BE32-E72D297353CC}">
              <c16:uniqueId val="{00000020-0F8F-41A5-B4E1-53B747AAB8B0}"/>
            </c:ext>
          </c:extLst>
        </c:ser>
        <c:dLbls>
          <c:showLegendKey val="0"/>
          <c:showVal val="0"/>
          <c:showCatName val="0"/>
          <c:showSerName val="0"/>
          <c:showPercent val="0"/>
          <c:showBubbleSize val="0"/>
          <c:showLeaderLines val="1"/>
        </c:dLbls>
        <c:firstSliceAng val="0"/>
      </c:pieChart>
      <c:spPr>
        <a:noFill/>
        <a:ln>
          <a:noFill/>
        </a:ln>
        <a:effectLst/>
      </c:spPr>
    </c:plotArea>
    <c:legend>
      <c:legendPos val="l"/>
      <c:layout>
        <c:manualLayout>
          <c:xMode val="edge"/>
          <c:yMode val="edge"/>
          <c:x val="4.2979734209262575E-3"/>
          <c:y val="0.1718418151773983"/>
          <c:w val="0.31186196669172128"/>
          <c:h val="0.77142965954844833"/>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3" name="Google Shape;10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B6C308E1-C5C9-E34D-F4E9-38C801E42B5A}"/>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4CE3AF5-FC3F-052F-2011-CAB0D19E17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2AA2A1F-A3B9-FE09-43DB-5501E688F14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64037B2-C555-C6F3-5C59-CC04B15BD59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extLst>
      <p:ext uri="{BB962C8B-B14F-4D97-AF65-F5344CB8AC3E}">
        <p14:creationId xmlns:p14="http://schemas.microsoft.com/office/powerpoint/2010/main" val="3785013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0D42A34-263C-FAD9-EAF8-7ECC4CEAF728}"/>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8675BF9-7C11-996E-BABB-E317974F425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A98218A8-4145-2B44-D1EA-CC11E4AB8C7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1FF181B-76ED-F1CE-9FCE-437AF175808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extLst>
      <p:ext uri="{BB962C8B-B14F-4D97-AF65-F5344CB8AC3E}">
        <p14:creationId xmlns:p14="http://schemas.microsoft.com/office/powerpoint/2010/main" val="1125338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A6ABAB8-0FBD-BCAA-4FF8-10F15265466E}"/>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08091E-A936-94A4-A81D-10D5C808752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3D49AAC-E740-D872-307C-63A45A9B890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787BE216-B60D-A4E7-BB4C-BC0AF7B8A0C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extLst>
      <p:ext uri="{BB962C8B-B14F-4D97-AF65-F5344CB8AC3E}">
        <p14:creationId xmlns:p14="http://schemas.microsoft.com/office/powerpoint/2010/main" val="2296481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4E1D1-6B2C-9FDE-0816-3021C34412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9A8063-023F-E9B0-B70D-ED7370D871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1C1F86-8143-8623-87F1-90A732C08F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F88C52-E5ED-E916-445C-055DC5BD746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931339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9D5F56B-FEB4-BFA6-2E24-D9F0C49E506B}"/>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CE87620-25D3-A53A-350F-9AA33A9FCAF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BE248A4-9161-BC92-9284-57DEFDF1CC8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C8642F28-43B0-2E37-51FB-B8866C9F546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extLst>
      <p:ext uri="{BB962C8B-B14F-4D97-AF65-F5344CB8AC3E}">
        <p14:creationId xmlns:p14="http://schemas.microsoft.com/office/powerpoint/2010/main" val="3665796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https://resources.data.gov/standards/concepts/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316223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453BB-761F-87DA-8936-EC94FD1E2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B8CFAA-0455-15E8-73B0-65E66F0E8E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578556C-0459-E393-A43C-CD4C39212B54}"/>
              </a:ext>
            </a:extLst>
          </p:cNvPr>
          <p:cNvSpPr>
            <a:spLocks noGrp="1"/>
          </p:cNvSpPr>
          <p:nvPr>
            <p:ph type="body" idx="1"/>
          </p:nvPr>
        </p:nvSpPr>
        <p:spPr/>
        <p:txBody>
          <a:bodyPr/>
          <a:lstStyle/>
          <a:p>
            <a:r>
              <a:rPr lang="en-US" dirty="0"/>
              <a:t>https://resources.data.gov/standards/concepts/</a:t>
            </a:r>
          </a:p>
        </p:txBody>
      </p:sp>
      <p:sp>
        <p:nvSpPr>
          <p:cNvPr id="4" name="Slide Number Placeholder 3">
            <a:extLst>
              <a:ext uri="{FF2B5EF4-FFF2-40B4-BE49-F238E27FC236}">
                <a16:creationId xmlns:a16="http://schemas.microsoft.com/office/drawing/2014/main" id="{E8DD58F6-F3E7-1321-F7EE-F180940E92C5}"/>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265975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15FC239-7204-ABC3-FCEB-0766A7C21E0A}"/>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16A280F-A820-C291-0C32-AB6AE77A68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2F35A905-C34B-F580-0AD9-B57F552FFE57}"/>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Not just seed data – scenario is continually enforced within the simulation</a:t>
            </a:r>
            <a:endParaRPr dirty="0"/>
          </a:p>
        </p:txBody>
      </p:sp>
      <p:sp>
        <p:nvSpPr>
          <p:cNvPr id="123" name="Google Shape;123;g227a5b56a84_0_7:notes">
            <a:extLst>
              <a:ext uri="{FF2B5EF4-FFF2-40B4-BE49-F238E27FC236}">
                <a16:creationId xmlns:a16="http://schemas.microsoft.com/office/drawing/2014/main" id="{A35EB75D-9F9B-95AA-71AC-03793E29584A}"/>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extLst>
      <p:ext uri="{BB962C8B-B14F-4D97-AF65-F5344CB8AC3E}">
        <p14:creationId xmlns:p14="http://schemas.microsoft.com/office/powerpoint/2010/main" val="26168605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55791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2164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231D34B-2F33-D3D5-55F8-4AC835BB407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B489DF8A-2D6C-4C09-FBD3-8AABE723C63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3936436D-2BC6-ECC5-1EBD-22610522F3C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C2CD8D93-90E7-6266-B14F-8740E76EF4E7}"/>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a:t>
            </a:fld>
            <a:endParaRPr dirty="0"/>
          </a:p>
        </p:txBody>
      </p:sp>
    </p:spTree>
    <p:extLst>
      <p:ext uri="{BB962C8B-B14F-4D97-AF65-F5344CB8AC3E}">
        <p14:creationId xmlns:p14="http://schemas.microsoft.com/office/powerpoint/2010/main" val="6496047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E24EF-2E7D-EB43-CC28-E2A6696A0A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C014D-7A1D-7A1A-742A-24AE6F9E45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2F818D-B120-27F6-A8A4-12DF2F5E88DC}"/>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a:p>
            <a:endParaRPr lang="en-US" dirty="0"/>
          </a:p>
        </p:txBody>
      </p:sp>
      <p:sp>
        <p:nvSpPr>
          <p:cNvPr id="4" name="Slide Number Placeholder 3">
            <a:extLst>
              <a:ext uri="{FF2B5EF4-FFF2-40B4-BE49-F238E27FC236}">
                <a16:creationId xmlns:a16="http://schemas.microsoft.com/office/drawing/2014/main" id="{FFAFFAAA-8277-6B16-DD04-CA58ABDB13EE}"/>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66905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algn="r">
              <a:buSzPts val="1200"/>
            </a:pPr>
            <a:fld id="{00000000-1234-1234-1234-123412341234}" type="slidenum">
              <a:rPr lang="en-US" sz="1200" smtClean="0">
                <a:solidFill>
                  <a:schemeClr val="dk1"/>
                </a:solidFill>
                <a:latin typeface="Calibri"/>
                <a:ea typeface="Calibri"/>
                <a:cs typeface="Calibri"/>
                <a:sym typeface="Calibri"/>
              </a:rPr>
              <a:pPr algn="r">
                <a:buSzPts val="1200"/>
              </a:pPr>
              <a:t>27</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95974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AF44C5-352A-6EEA-479D-5C312733D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AA0C2F-8744-997E-0210-6F627C2ADB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2514D-7BCA-BBED-DE43-D4DC22FE80A0}"/>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p:txBody>
      </p:sp>
      <p:sp>
        <p:nvSpPr>
          <p:cNvPr id="4" name="Slide Number Placeholder 3">
            <a:extLst>
              <a:ext uri="{FF2B5EF4-FFF2-40B4-BE49-F238E27FC236}">
                <a16:creationId xmlns:a16="http://schemas.microsoft.com/office/drawing/2014/main" id="{382ACFA8-ED3E-11D2-4EC9-EB59159E5E3A}"/>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304900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C53F50-7886-7343-D393-589BF6827F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8EAF5-0E1B-F6FE-304D-0EADEEDF7A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DC9B40-8E9B-F326-EC2F-EBA18108B574}"/>
              </a:ext>
            </a:extLst>
          </p:cNvPr>
          <p:cNvSpPr>
            <a:spLocks noGrp="1"/>
          </p:cNvSpPr>
          <p:nvPr>
            <p:ph type="body" idx="1"/>
          </p:nvPr>
        </p:nvSpPr>
        <p:spPr/>
        <p:txBody>
          <a:bodyPr/>
          <a:lstStyle/>
          <a:p>
            <a:r>
              <a:rPr lang="en-US" dirty="0"/>
              <a:t>Back – retweet, reply, quote, positive</a:t>
            </a:r>
          </a:p>
          <a:p>
            <a:r>
              <a:rPr lang="en-US" dirty="0"/>
              <a:t>Engage – retweet, reply, quote, </a:t>
            </a:r>
            <a:r>
              <a:rPr lang="en-US" dirty="0" err="1"/>
              <a:t>urls</a:t>
            </a:r>
            <a:endParaRPr lang="en-US" dirty="0"/>
          </a:p>
          <a:p>
            <a:r>
              <a:rPr lang="en-US" dirty="0"/>
              <a:t>Neutralize – retweet, reply, quote, negative</a:t>
            </a:r>
          </a:p>
          <a:p>
            <a:endParaRPr lang="en-US" dirty="0"/>
          </a:p>
          <a:p>
            <a:r>
              <a:rPr lang="en-US" dirty="0"/>
              <a:t>Explain – </a:t>
            </a:r>
            <a:r>
              <a:rPr lang="en-US" dirty="0" err="1"/>
              <a:t>urls</a:t>
            </a:r>
            <a:endParaRPr lang="en-US" dirty="0"/>
          </a:p>
          <a:p>
            <a:r>
              <a:rPr lang="en-US" dirty="0"/>
              <a:t>Negate - mentions</a:t>
            </a:r>
          </a:p>
          <a:p>
            <a:r>
              <a:rPr lang="en-US" dirty="0"/>
              <a:t>Bridge – mentions</a:t>
            </a:r>
          </a:p>
          <a:p>
            <a:r>
              <a:rPr lang="en-US" dirty="0"/>
              <a:t>Build – mentions</a:t>
            </a:r>
          </a:p>
          <a:p>
            <a:r>
              <a:rPr lang="en-US" dirty="0"/>
              <a:t>Boost – mentions</a:t>
            </a:r>
          </a:p>
          <a:p>
            <a:endParaRPr lang="en-US" dirty="0"/>
          </a:p>
          <a:p>
            <a:r>
              <a:rPr lang="en-US" dirty="0"/>
              <a:t>Preferential Attachment</a:t>
            </a:r>
          </a:p>
          <a:p>
            <a:r>
              <a:rPr lang="en-US" dirty="0"/>
              <a:t>Markov chain</a:t>
            </a:r>
          </a:p>
        </p:txBody>
      </p:sp>
      <p:sp>
        <p:nvSpPr>
          <p:cNvPr id="4" name="Slide Number Placeholder 3">
            <a:extLst>
              <a:ext uri="{FF2B5EF4-FFF2-40B4-BE49-F238E27FC236}">
                <a16:creationId xmlns:a16="http://schemas.microsoft.com/office/drawing/2014/main" id="{4204212C-1FD3-B32E-7781-30B8ABDDAD29}"/>
              </a:ext>
            </a:extLst>
          </p:cNvPr>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53519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A3073FDE-BBF8-E7D3-D3AF-07804F7386F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267ABA3A-77F2-66AA-E222-B43C13C1ECC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71CF2D2-106B-3463-805E-968EF2ED290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C27FFCF-9222-B7E5-14CE-43BBD987E9F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extLst>
      <p:ext uri="{BB962C8B-B14F-4D97-AF65-F5344CB8AC3E}">
        <p14:creationId xmlns:p14="http://schemas.microsoft.com/office/powerpoint/2010/main" val="41675023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68F0EE-B405-332E-6C78-524EF9F2B226}"/>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027D095C-5B1C-097F-8DEC-BEA29F279E3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6E4D0F9-EDBD-148A-3267-757BEA267EAF}"/>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ensemble of more than one effect</a:t>
            </a:r>
          </a:p>
          <a:p>
            <a:r>
              <a:rPr lang="en-US" dirty="0">
                <a:solidFill>
                  <a:srgbClr val="FF0000"/>
                </a:solidFill>
              </a:rPr>
              <a:t>Time period of effects bounded by Day? Month</a:t>
            </a:r>
          </a:p>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B2FD8B8C-350D-80DD-4D8C-9ED8D17A7DD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36</a:t>
            </a:fld>
            <a:endParaRPr/>
          </a:p>
        </p:txBody>
      </p:sp>
    </p:spTree>
    <p:extLst>
      <p:ext uri="{BB962C8B-B14F-4D97-AF65-F5344CB8AC3E}">
        <p14:creationId xmlns:p14="http://schemas.microsoft.com/office/powerpoint/2010/main" val="2489234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38</a:t>
            </a:fld>
            <a:endParaRPr/>
          </a:p>
        </p:txBody>
      </p:sp>
    </p:spTree>
    <p:extLst>
      <p:ext uri="{BB962C8B-B14F-4D97-AF65-F5344CB8AC3E}">
        <p14:creationId xmlns:p14="http://schemas.microsoft.com/office/powerpoint/2010/main" val="427806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5640969-E69D-3048-D2DF-A2EBB6F39641}"/>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95E1BD0-BEE2-873F-A0F8-D8E3C0BCCE7E}"/>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3A80821-C1D3-BCD0-6E21-7B2EB1EB241D}"/>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BE9CDF83-153A-6D5D-D779-71FA13169E0D}"/>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39</a:t>
            </a:fld>
            <a:endParaRPr/>
          </a:p>
        </p:txBody>
      </p:sp>
    </p:spTree>
    <p:extLst>
      <p:ext uri="{BB962C8B-B14F-4D97-AF65-F5344CB8AC3E}">
        <p14:creationId xmlns:p14="http://schemas.microsoft.com/office/powerpoint/2010/main" val="888032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40</a:t>
            </a:fld>
            <a:endParaRPr/>
          </a:p>
        </p:txBody>
      </p:sp>
    </p:spTree>
    <p:extLst>
      <p:ext uri="{BB962C8B-B14F-4D97-AF65-F5344CB8AC3E}">
        <p14:creationId xmlns:p14="http://schemas.microsoft.com/office/powerpoint/2010/main" val="26407505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8F46712D-E873-1C94-029A-463199B2CB2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10FACAB-F8A7-DB85-A2D4-54D3155FFF5D}"/>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3A054E4-7DF7-6742-9786-3D4495346253}"/>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793F3CF0-F691-0C2C-7EAF-22EAE5AA4430}"/>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41</a:t>
            </a:fld>
            <a:endParaRPr/>
          </a:p>
        </p:txBody>
      </p:sp>
    </p:spTree>
    <p:extLst>
      <p:ext uri="{BB962C8B-B14F-4D97-AF65-F5344CB8AC3E}">
        <p14:creationId xmlns:p14="http://schemas.microsoft.com/office/powerpoint/2010/main" val="2546137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1053095-4155-ACE4-FB6B-9F5619A7CDDC}"/>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9F28F1FF-5025-A78E-0C33-FBE58A1B65A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16ED527A-1CD5-34E2-90B3-6198065EFE5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9BB51E84-9030-FC71-6BFA-B7E0EF1C70E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dirty="0"/>
          </a:p>
        </p:txBody>
      </p:sp>
    </p:spTree>
    <p:extLst>
      <p:ext uri="{BB962C8B-B14F-4D97-AF65-F5344CB8AC3E}">
        <p14:creationId xmlns:p14="http://schemas.microsoft.com/office/powerpoint/2010/main" val="38801924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42</a:t>
            </a:fld>
            <a:endParaRPr/>
          </a:p>
        </p:txBody>
      </p:sp>
    </p:spTree>
    <p:extLst>
      <p:ext uri="{BB962C8B-B14F-4D97-AF65-F5344CB8AC3E}">
        <p14:creationId xmlns:p14="http://schemas.microsoft.com/office/powerpoint/2010/main" val="4221467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A8814E7F-8B2B-D495-BF68-C5AD3D1026D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FFC3457-3324-6539-983D-A59D392D8923}"/>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5D55E91-17DB-9E9D-D5BB-5FA8BE25AED8}"/>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Pie graph per nod on entered and exited, </a:t>
            </a:r>
            <a:r>
              <a:rPr lang="en-US">
                <a:solidFill>
                  <a:srgbClr val="FF0000"/>
                </a:solidFill>
              </a:rPr>
              <a:t>don’t show nodes without lines</a:t>
            </a:r>
            <a:endParaRPr lang="en-US" dirty="0">
              <a:solidFill>
                <a:srgbClr val="FF0000"/>
              </a:solidFill>
            </a:endParaRP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1CA41E4-4C37-D555-E446-DF7D2598C2AF}"/>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43</a:t>
            </a:fld>
            <a:endParaRPr/>
          </a:p>
        </p:txBody>
      </p:sp>
    </p:spTree>
    <p:extLst>
      <p:ext uri="{BB962C8B-B14F-4D97-AF65-F5344CB8AC3E}">
        <p14:creationId xmlns:p14="http://schemas.microsoft.com/office/powerpoint/2010/main" val="25710591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indent="0"/>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44</a:t>
            </a:fld>
            <a:endParaRPr/>
          </a:p>
        </p:txBody>
      </p:sp>
    </p:spTree>
    <p:extLst>
      <p:ext uri="{BB962C8B-B14F-4D97-AF65-F5344CB8AC3E}">
        <p14:creationId xmlns:p14="http://schemas.microsoft.com/office/powerpoint/2010/main" val="21973466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r>
              <a:rPr lang="en-US" dirty="0"/>
              <a:t>Count all pos and neg cues = </a:t>
            </a:r>
            <a:r>
              <a:rPr lang="en-US" dirty="0" err="1"/>
              <a:t>total_cues</a:t>
            </a:r>
            <a:endParaRPr lang="en-US" dirty="0"/>
          </a:p>
          <a:p>
            <a:pPr marL="0" indent="0"/>
            <a:r>
              <a:rPr lang="en-US" dirty="0"/>
              <a:t>T2 pos/total – T1 pos/total = delta pos</a:t>
            </a:r>
          </a:p>
          <a:p>
            <a:pPr marL="0" indent="0"/>
            <a:r>
              <a:rPr lang="en-US" dirty="0"/>
              <a:t>T2 neg/total – T1 neg/total = delta neg</a:t>
            </a:r>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46</a:t>
            </a:fld>
            <a:endParaRPr/>
          </a:p>
        </p:txBody>
      </p:sp>
    </p:spTree>
    <p:extLst>
      <p:ext uri="{BB962C8B-B14F-4D97-AF65-F5344CB8AC3E}">
        <p14:creationId xmlns:p14="http://schemas.microsoft.com/office/powerpoint/2010/main" val="34821236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47</a:t>
            </a:fld>
            <a:endParaRPr/>
          </a:p>
        </p:txBody>
      </p:sp>
    </p:spTree>
    <p:extLst>
      <p:ext uri="{BB962C8B-B14F-4D97-AF65-F5344CB8AC3E}">
        <p14:creationId xmlns:p14="http://schemas.microsoft.com/office/powerpoint/2010/main" val="35567487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E2C8FF1-05F5-A267-0C55-288FE172AF4B}"/>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7CB399E-6391-DA56-51B5-64403DE140C4}"/>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03D2867-8560-991A-0E7E-711472ECD17B}"/>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2AEDC73E-63DC-B145-7FEE-1B77D8274829}"/>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48</a:t>
            </a:fld>
            <a:endParaRPr/>
          </a:p>
        </p:txBody>
      </p:sp>
    </p:spTree>
    <p:extLst>
      <p:ext uri="{BB962C8B-B14F-4D97-AF65-F5344CB8AC3E}">
        <p14:creationId xmlns:p14="http://schemas.microsoft.com/office/powerpoint/2010/main" val="1862898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49</a:t>
            </a:fld>
            <a:endParaRPr/>
          </a:p>
        </p:txBody>
      </p:sp>
    </p:spTree>
    <p:extLst>
      <p:ext uri="{BB962C8B-B14F-4D97-AF65-F5344CB8AC3E}">
        <p14:creationId xmlns:p14="http://schemas.microsoft.com/office/powerpoint/2010/main" val="42369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27BD9E31-BC0C-130A-39EE-7205BFA08F47}"/>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12EDF9C2-86C1-830D-B10A-BF66C22B96C5}"/>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6D76C4D-3852-B6D8-9483-FA29E676072C}"/>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endParaRPr dirty="0"/>
          </a:p>
        </p:txBody>
      </p:sp>
      <p:sp>
        <p:nvSpPr>
          <p:cNvPr id="123" name="Google Shape;123;g227a5b56a84_0_7:notes">
            <a:extLst>
              <a:ext uri="{FF2B5EF4-FFF2-40B4-BE49-F238E27FC236}">
                <a16:creationId xmlns:a16="http://schemas.microsoft.com/office/drawing/2014/main" id="{714304C9-9CFE-E817-7085-B5079ABB9076}"/>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50</a:t>
            </a:fld>
            <a:endParaRPr/>
          </a:p>
        </p:txBody>
      </p:sp>
    </p:spTree>
    <p:extLst>
      <p:ext uri="{BB962C8B-B14F-4D97-AF65-F5344CB8AC3E}">
        <p14:creationId xmlns:p14="http://schemas.microsoft.com/office/powerpoint/2010/main" val="41570085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1A944E1-E562-99D0-6A50-686D0CEA3D2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5D8A26-706A-41D3-B369-F37C8BA1A097}"/>
              </a:ext>
            </a:extLst>
          </p:cNvPr>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DC0C0B56-A527-D257-6B41-41EA9D4FF392}"/>
              </a:ext>
            </a:extLst>
          </p:cNvPr>
          <p:cNvSpPr txBox="1">
            <a:spLocks noGrp="1"/>
          </p:cNvSpPr>
          <p:nvPr>
            <p:ph type="body" idx="1"/>
          </p:nvPr>
        </p:nvSpPr>
        <p:spPr>
          <a:xfrm>
            <a:off x="701040" y="4473893"/>
            <a:ext cx="5608320" cy="3660610"/>
          </a:xfrm>
          <a:prstGeom prst="rect">
            <a:avLst/>
          </a:prstGeom>
          <a:noFill/>
          <a:ln>
            <a:noFill/>
          </a:ln>
        </p:spPr>
        <p:txBody>
          <a:bodyPr spcFirstLastPara="1" wrap="square" lIns="93162" tIns="46568" rIns="93162" bIns="46568" anchor="t" anchorCtr="0">
            <a:noAutofit/>
          </a:bodyPr>
          <a:lstStyle/>
          <a:p>
            <a:pPr marL="0" indent="0"/>
            <a:r>
              <a:rPr lang="en-US" dirty="0"/>
              <a:t>Pie graph at </a:t>
            </a:r>
            <a:r>
              <a:rPr lang="en-US"/>
              <a:t>the bottom of all</a:t>
            </a:r>
            <a:endParaRPr dirty="0"/>
          </a:p>
        </p:txBody>
      </p:sp>
      <p:sp>
        <p:nvSpPr>
          <p:cNvPr id="123" name="Google Shape;123;g227a5b56a84_0_7:notes">
            <a:extLst>
              <a:ext uri="{FF2B5EF4-FFF2-40B4-BE49-F238E27FC236}">
                <a16:creationId xmlns:a16="http://schemas.microsoft.com/office/drawing/2014/main" id="{E0BE2FD9-DE62-1DA4-DAFD-FD90A2686DF1}"/>
              </a:ext>
            </a:extLst>
          </p:cNvPr>
          <p:cNvSpPr txBox="1">
            <a:spLocks noGrp="1"/>
          </p:cNvSpPr>
          <p:nvPr>
            <p:ph type="sldNum" idx="12"/>
          </p:nvPr>
        </p:nvSpPr>
        <p:spPr>
          <a:xfrm>
            <a:off x="3970938" y="8829967"/>
            <a:ext cx="3037840" cy="466345"/>
          </a:xfrm>
          <a:prstGeom prst="rect">
            <a:avLst/>
          </a:prstGeom>
          <a:noFill/>
          <a:ln>
            <a:noFill/>
          </a:ln>
        </p:spPr>
        <p:txBody>
          <a:bodyPr spcFirstLastPara="1" wrap="square" lIns="93162" tIns="46568" rIns="93162" bIns="46568" anchor="b" anchorCtr="0">
            <a:noAutofit/>
          </a:bodyPr>
          <a:lstStyle/>
          <a:p>
            <a:pPr algn="r">
              <a:buSzPts val="1200"/>
            </a:pPr>
            <a:fld id="{00000000-1234-1234-1234-123412341234}" type="slidenum">
              <a:rPr lang="en-US"/>
              <a:pPr algn="r">
                <a:buSzPts val="1200"/>
              </a:pPr>
              <a:t>51</a:t>
            </a:fld>
            <a:endParaRPr/>
          </a:p>
        </p:txBody>
      </p:sp>
    </p:spTree>
    <p:extLst>
      <p:ext uri="{BB962C8B-B14F-4D97-AF65-F5344CB8AC3E}">
        <p14:creationId xmlns:p14="http://schemas.microsoft.com/office/powerpoint/2010/main" val="8794042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2FFD2EF-DBC8-0E47-EEB8-6B819B6BA468}"/>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8867664-A7F0-B9EC-3C25-92B44A01AAB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1B5BEF0-09F5-D5B2-3FB4-0C6D96624C9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41FD3270-D384-F9A8-5754-4212CAF4669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53</a:t>
            </a:fld>
            <a:endParaRPr/>
          </a:p>
        </p:txBody>
      </p:sp>
    </p:spTree>
    <p:extLst>
      <p:ext uri="{BB962C8B-B14F-4D97-AF65-F5344CB8AC3E}">
        <p14:creationId xmlns:p14="http://schemas.microsoft.com/office/powerpoint/2010/main" val="31365685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27a5b56a84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DC57DC2-81B6-CA27-A0FC-018A555C09B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D4DD16D8-2E4B-A8D2-C15F-FBD8BF0167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9A98382-19DF-0C2D-B89F-FE359B5822E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5864C76B-D571-7C1F-F9F0-3B34C39EC6B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54</a:t>
            </a:fld>
            <a:endParaRPr/>
          </a:p>
        </p:txBody>
      </p:sp>
    </p:spTree>
    <p:extLst>
      <p:ext uri="{BB962C8B-B14F-4D97-AF65-F5344CB8AC3E}">
        <p14:creationId xmlns:p14="http://schemas.microsoft.com/office/powerpoint/2010/main" val="3879028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826567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3AEA3D0-74DD-FAF5-0F22-C43FFD04875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FE4B33D-6FF6-9D68-464F-B3B7C2A76EE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0964BBF-E13E-5D08-8BD8-DF8B71A1F45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F6B24666-CD3F-5890-1EF8-96435558F7A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57</a:t>
            </a:fld>
            <a:endParaRPr/>
          </a:p>
        </p:txBody>
      </p:sp>
    </p:spTree>
    <p:extLst>
      <p:ext uri="{BB962C8B-B14F-4D97-AF65-F5344CB8AC3E}">
        <p14:creationId xmlns:p14="http://schemas.microsoft.com/office/powerpoint/2010/main" val="1518275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BC591C5A-B2FE-9EF3-EBC7-D07C6B7FB599}"/>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F8F7B107-F7D6-CBD8-935A-977E943AB5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08C3C8A-7F0A-F3D5-3E56-CD64339186E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BADD7FEA-7926-221F-F4A1-FF7D56EAFCB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58</a:t>
            </a:fld>
            <a:endParaRPr/>
          </a:p>
        </p:txBody>
      </p:sp>
    </p:spTree>
    <p:extLst>
      <p:ext uri="{BB962C8B-B14F-4D97-AF65-F5344CB8AC3E}">
        <p14:creationId xmlns:p14="http://schemas.microsoft.com/office/powerpoint/2010/main" val="268311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8FC9BD3-92E2-88D8-F19F-7E7EDD61818D}"/>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D235A5D4-781D-4783-4FD3-0F37A377C0C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AF7E92F-D879-A7AC-8B56-B22525075F6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D1918154-FAC9-96D7-F268-02F4042E750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59</a:t>
            </a:fld>
            <a:endParaRPr/>
          </a:p>
        </p:txBody>
      </p:sp>
    </p:spTree>
    <p:extLst>
      <p:ext uri="{BB962C8B-B14F-4D97-AF65-F5344CB8AC3E}">
        <p14:creationId xmlns:p14="http://schemas.microsoft.com/office/powerpoint/2010/main" val="26590968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74DF0600-E98B-CB50-0434-51DAF438D7A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0B198F7-0CFF-A3AA-BEA8-10B2EE0F8C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48537D03-3BBE-38C5-089A-BE279982CF6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7DC6C093-6894-76E6-8197-A17B47CCF61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60</a:t>
            </a:fld>
            <a:endParaRPr/>
          </a:p>
        </p:txBody>
      </p:sp>
    </p:spTree>
    <p:extLst>
      <p:ext uri="{BB962C8B-B14F-4D97-AF65-F5344CB8AC3E}">
        <p14:creationId xmlns:p14="http://schemas.microsoft.com/office/powerpoint/2010/main" val="12866084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44818DE3-E6EC-59E5-E9DA-8E222E3A1DDD}"/>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F058D5EB-537A-3A93-A179-14519B3E188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CB21C131-2DEB-A5DC-9B4F-20E1E13202A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4F6887D-C365-F9BB-8FAC-B4E668E16038}"/>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61</a:t>
            </a:fld>
            <a:endParaRPr/>
          </a:p>
        </p:txBody>
      </p:sp>
    </p:spTree>
    <p:extLst>
      <p:ext uri="{BB962C8B-B14F-4D97-AF65-F5344CB8AC3E}">
        <p14:creationId xmlns:p14="http://schemas.microsoft.com/office/powerpoint/2010/main" val="41062198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04B76A33-30A2-C738-61C1-DC2ABA5F21E1}"/>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2ABFD327-87DA-A58C-A437-1FD4EC8A5F3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511AC1EC-DFD9-F711-6EA2-EC119E441B6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31B039BC-D2AF-37C1-2D56-F4554889185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63</a:t>
            </a:fld>
            <a:endParaRPr/>
          </a:p>
        </p:txBody>
      </p:sp>
    </p:spTree>
    <p:extLst>
      <p:ext uri="{BB962C8B-B14F-4D97-AF65-F5344CB8AC3E}">
        <p14:creationId xmlns:p14="http://schemas.microsoft.com/office/powerpoint/2010/main" val="25498136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1A4DED31-B4BA-467F-4130-19FE32AD3CE3}"/>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D0F102D3-D3AD-35BA-23AB-0BBB7F5EF38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9C81B02C-22E5-48C9-4941-5B2DB7EB0AF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550B925D-0333-FD27-2E07-960C5206BD9F}"/>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65</a:t>
            </a:fld>
            <a:endParaRPr/>
          </a:p>
        </p:txBody>
      </p:sp>
    </p:spTree>
    <p:extLst>
      <p:ext uri="{BB962C8B-B14F-4D97-AF65-F5344CB8AC3E}">
        <p14:creationId xmlns:p14="http://schemas.microsoft.com/office/powerpoint/2010/main" val="16154289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BFA9F03-5F9B-7DE8-EAF7-476FD173FD9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ACDACF7-FE84-AC1B-5799-AD598FB227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94B577F-50F9-E748-A73B-BE3EA2923AA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3177B497-3F54-FBFA-4928-A5F045E8339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66</a:t>
            </a:fld>
            <a:endParaRPr/>
          </a:p>
        </p:txBody>
      </p:sp>
    </p:spTree>
    <p:extLst>
      <p:ext uri="{BB962C8B-B14F-4D97-AF65-F5344CB8AC3E}">
        <p14:creationId xmlns:p14="http://schemas.microsoft.com/office/powerpoint/2010/main" val="851878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purpose of this thesis is to move BEND beyond a theoretical discussion framework and into an operationally relevant construct for evaluating social-cybersecurity; this is </a:t>
            </a:r>
            <a:r>
              <a:rPr lang="en-US" sz="1200" dirty="0" err="1"/>
              <a:t>is</a:t>
            </a:r>
            <a:r>
              <a:rPr lang="en-US" sz="1200" dirty="0"/>
              <a:t> accomplished by nesting BEND within current US military doctrine, identifying countermeasures to BEND maneuvers, connecting detected maneuver effects with broader BEND campaigns, and ultimately leveraging AI to develop synthetic training scenarios that closely mirror real word data with minimal human intervention.</a:t>
            </a:r>
          </a:p>
          <a:p>
            <a:endParaRPr lang="en-US" sz="1200"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97738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69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536170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9ED946-282E-0B7B-787B-6776FC643BA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96797B-973C-7C57-DF42-0C81B29A42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584CC14-B916-24AE-3E1E-2125CF2E5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4E8C889E-D465-8E14-7935-4535FF5471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70</a:t>
            </a:fld>
            <a:endParaRPr/>
          </a:p>
        </p:txBody>
      </p:sp>
    </p:spTree>
    <p:extLst>
      <p:ext uri="{BB962C8B-B14F-4D97-AF65-F5344CB8AC3E}">
        <p14:creationId xmlns:p14="http://schemas.microsoft.com/office/powerpoint/2010/main" val="32841749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DBFA9F03-5F9B-7DE8-EAF7-476FD173FD9F}"/>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3ACDACF7-FE84-AC1B-5799-AD598FB227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94B577F-50F9-E748-A73B-BE3EA2923AA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3177B497-3F54-FBFA-4928-A5F045E83390}"/>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71</a:t>
            </a:fld>
            <a:endParaRPr/>
          </a:p>
        </p:txBody>
      </p:sp>
    </p:spTree>
    <p:extLst>
      <p:ext uri="{BB962C8B-B14F-4D97-AF65-F5344CB8AC3E}">
        <p14:creationId xmlns:p14="http://schemas.microsoft.com/office/powerpoint/2010/main" val="29594468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AB406D-6E96-35DE-29AF-E8E33150110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4E7E6C74-8552-A960-912F-B57AE93CBAC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7C2AD06-C8CB-A318-3A8D-9B869AD69195}"/>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US" dirty="0">
                <a:solidFill>
                  <a:srgbClr val="FF0000"/>
                </a:solidFill>
              </a:rPr>
              <a:t>Picture</a:t>
            </a:r>
          </a:p>
          <a:p>
            <a:endParaRPr lang="en-US" dirty="0">
              <a:solidFill>
                <a:srgbClr val="FF0000"/>
              </a:solidFill>
            </a:endParaRPr>
          </a:p>
          <a:p>
            <a:r>
              <a:rPr lang="en-US" dirty="0">
                <a:solidFill>
                  <a:srgbClr val="FF0000"/>
                </a:solidFill>
              </a:rPr>
              <a:t>Over time</a:t>
            </a:r>
          </a:p>
          <a:p>
            <a:r>
              <a:rPr lang="en-US" dirty="0">
                <a:solidFill>
                  <a:srgbClr val="FF0000"/>
                </a:solidFill>
              </a:rPr>
              <a:t>More than one effect</a:t>
            </a:r>
          </a:p>
          <a:p>
            <a:r>
              <a:rPr lang="en-US" dirty="0">
                <a:solidFill>
                  <a:srgbClr val="FF0000"/>
                </a:solidFill>
              </a:rPr>
              <a:t>How to do </a:t>
            </a:r>
            <a:r>
              <a:rPr lang="en-US" dirty="0" err="1">
                <a:solidFill>
                  <a:srgbClr val="FF0000"/>
                </a:solidFill>
              </a:rPr>
              <a:t>Ensembler</a:t>
            </a:r>
            <a:r>
              <a:rPr lang="en-US" dirty="0">
                <a:solidFill>
                  <a:srgbClr val="FF0000"/>
                </a:solidFill>
              </a:rPr>
              <a:t> of more than one effect</a:t>
            </a:r>
          </a:p>
          <a:p>
            <a:r>
              <a:rPr lang="en-US" dirty="0">
                <a:solidFill>
                  <a:srgbClr val="FF0000"/>
                </a:solidFill>
              </a:rPr>
              <a:t>Time period of effects bounded by Day? Month</a:t>
            </a:r>
          </a:p>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AE74C391-B223-A71C-8EF7-E490E99F76AB}"/>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72</a:t>
            </a:fld>
            <a:endParaRPr/>
          </a:p>
        </p:txBody>
      </p:sp>
    </p:spTree>
    <p:extLst>
      <p:ext uri="{BB962C8B-B14F-4D97-AF65-F5344CB8AC3E}">
        <p14:creationId xmlns:p14="http://schemas.microsoft.com/office/powerpoint/2010/main" val="10696541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7464A82-F5D0-AE99-2204-039CF843ED40}"/>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B163D245-8BCE-ABC3-AEC2-5814F74B7C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07590DF1-19BF-E3C1-DF90-DE6013E5D6D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2CF7AE5B-A946-3085-91A8-A5CBF50F672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73</a:t>
            </a:fld>
            <a:endParaRPr dirty="0"/>
          </a:p>
        </p:txBody>
      </p:sp>
    </p:spTree>
    <p:extLst>
      <p:ext uri="{BB962C8B-B14F-4D97-AF65-F5344CB8AC3E}">
        <p14:creationId xmlns:p14="http://schemas.microsoft.com/office/powerpoint/2010/main" val="3463111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Aft>
                <a:spcPts val="1500"/>
              </a:spcAft>
            </a:pPr>
            <a:r>
              <a:rPr lang="en-US" dirty="0"/>
              <a:t>he ABCDE Framework Actor What kinds of actors are involved? This question can help establish, for example, whether the case involves a foreign state actor. Behavior What activities are exhibited? This inquiry can help establish, for instance, evidence of coordination and inauthenticity. Content What kinds of content are being created and distributed? This line of questioning can help establish, for example, whether the information being deployed is deceptive. Degree What is the overall impact of the case and whom does it affect? This question can help establish the actual harms and severity of the case. Effect What is the overall impact of the case and w</a:t>
            </a:r>
          </a:p>
          <a:p>
            <a:pPr algn="l">
              <a:spcAft>
                <a:spcPts val="1500"/>
              </a:spcAft>
            </a:pPr>
            <a:endParaRPr lang="en-US" b="1" i="0" dirty="0">
              <a:solidFill>
                <a:srgbClr val="000000"/>
              </a:solidFill>
              <a:effectLst/>
              <a:latin typeface="proxima-nova"/>
            </a:endParaRPr>
          </a:p>
          <a:p>
            <a:pPr algn="l">
              <a:spcAft>
                <a:spcPts val="1500"/>
              </a:spcAft>
            </a:pPr>
            <a:r>
              <a:rPr lang="en-US" b="1" i="0" dirty="0">
                <a:solidFill>
                  <a:srgbClr val="000000"/>
                </a:solidFill>
                <a:effectLst/>
                <a:latin typeface="proxima-nova"/>
              </a:rPr>
              <a:t>S –</a:t>
            </a:r>
            <a:r>
              <a:rPr lang="en-US" b="1" i="1" dirty="0">
                <a:solidFill>
                  <a:srgbClr val="000000"/>
                </a:solidFill>
                <a:effectLst/>
                <a:latin typeface="proxima-nova"/>
              </a:rPr>
              <a:t> Source</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C –</a:t>
            </a:r>
            <a:r>
              <a:rPr lang="en-US" b="1" i="1" dirty="0">
                <a:solidFill>
                  <a:srgbClr val="000000"/>
                </a:solidFill>
                <a:effectLst/>
                <a:latin typeface="proxima-nova"/>
              </a:rPr>
              <a:t> Channel</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O –</a:t>
            </a:r>
            <a:r>
              <a:rPr lang="en-US" b="1" i="1" dirty="0">
                <a:solidFill>
                  <a:srgbClr val="000000"/>
                </a:solidFill>
                <a:effectLst/>
                <a:latin typeface="proxima-nova"/>
              </a:rPr>
              <a:t> Objective</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T – </a:t>
            </a:r>
            <a:r>
              <a:rPr lang="en-US" b="1" i="1" dirty="0">
                <a:solidFill>
                  <a:srgbClr val="000000"/>
                </a:solidFill>
                <a:effectLst/>
                <a:latin typeface="proxima-nova"/>
              </a:rPr>
              <a:t>Target</a:t>
            </a:r>
            <a:endParaRPr lang="en-US" b="0" i="0" dirty="0">
              <a:solidFill>
                <a:srgbClr val="000000"/>
              </a:solidFill>
              <a:effectLst/>
              <a:latin typeface="proxima-nova"/>
            </a:endParaRPr>
          </a:p>
          <a:p>
            <a:pPr algn="l">
              <a:spcAft>
                <a:spcPts val="1500"/>
              </a:spcAft>
            </a:pPr>
            <a:r>
              <a:rPr lang="en-US" b="1" i="0" dirty="0">
                <a:solidFill>
                  <a:srgbClr val="000000"/>
                </a:solidFill>
                <a:effectLst/>
                <a:latin typeface="proxima-nova"/>
              </a:rPr>
              <a:t>C – </a:t>
            </a:r>
            <a:r>
              <a:rPr lang="en-US" b="1" i="1" dirty="0">
                <a:solidFill>
                  <a:srgbClr val="000000"/>
                </a:solidFill>
                <a:effectLst/>
                <a:latin typeface="proxima-nova"/>
              </a:rPr>
              <a:t>Composition</a:t>
            </a:r>
            <a:endParaRPr lang="en-US" b="0" i="0" dirty="0">
              <a:solidFill>
                <a:srgbClr val="000000"/>
              </a:solidFill>
              <a:effectLst/>
              <a:latin typeface="proxima-nova"/>
            </a:endParaRPr>
          </a:p>
          <a:p>
            <a:pPr marL="228600" indent="0" algn="l">
              <a:buFont typeface="Arial" panose="020B0604020202020204" pitchFamily="34" charset="0"/>
              <a:buNone/>
            </a:pPr>
            <a:r>
              <a:rPr lang="en-US" b="1" i="0" dirty="0">
                <a:solidFill>
                  <a:srgbClr val="000000"/>
                </a:solidFill>
                <a:effectLst/>
                <a:latin typeface="proxima-nova"/>
              </a:rPr>
              <a:t>H – </a:t>
            </a:r>
            <a:r>
              <a:rPr lang="en-US" b="1" i="1" dirty="0">
                <a:solidFill>
                  <a:srgbClr val="000000"/>
                </a:solidFill>
                <a:effectLst/>
                <a:latin typeface="proxima-nova"/>
              </a:rPr>
              <a:t>Hook</a:t>
            </a:r>
            <a:br>
              <a:rPr lang="en-US" b="1" i="1" dirty="0">
                <a:solidFill>
                  <a:srgbClr val="000000"/>
                </a:solidFill>
                <a:effectLst/>
                <a:latin typeface="proxima-nova"/>
              </a:rPr>
            </a:br>
            <a:br>
              <a:rPr lang="en-US" b="1" i="1" dirty="0">
                <a:solidFill>
                  <a:srgbClr val="000000"/>
                </a:solidFill>
                <a:effectLst/>
                <a:latin typeface="proxima-nova"/>
              </a:rPr>
            </a:br>
            <a:r>
              <a:rPr lang="en-US" b="1" i="0" dirty="0">
                <a:solidFill>
                  <a:srgbClr val="212529"/>
                </a:solidFill>
                <a:effectLst/>
                <a:latin typeface="-apple-system"/>
              </a:rPr>
              <a:t>DISARM-STIX</a:t>
            </a:r>
            <a:r>
              <a:rPr lang="en-US" b="0" i="0" dirty="0">
                <a:solidFill>
                  <a:srgbClr val="212529"/>
                </a:solidFill>
                <a:effectLst/>
                <a:latin typeface="-apple-system"/>
              </a:rPr>
              <a:t> for disinformation objects, including actors, </a:t>
            </a:r>
            <a:r>
              <a:rPr lang="en-US" b="0" i="0" dirty="0" err="1">
                <a:solidFill>
                  <a:srgbClr val="212529"/>
                </a:solidFill>
                <a:effectLst/>
                <a:latin typeface="-apple-system"/>
              </a:rPr>
              <a:t>behaviours</a:t>
            </a:r>
            <a:r>
              <a:rPr lang="en-US" b="0" i="0" dirty="0">
                <a:solidFill>
                  <a:srgbClr val="212529"/>
                </a:solidFill>
                <a:effectLst/>
                <a:latin typeface="-apple-system"/>
              </a:rPr>
              <a:t>, narratives and artifacts - this makes it easy for DISARM data to be passed between ISAOs and similar bodies using standards like TAXII.</a:t>
            </a:r>
          </a:p>
          <a:p>
            <a:pPr algn="l">
              <a:buFont typeface="Arial" panose="020B0604020202020204" pitchFamily="34" charset="0"/>
              <a:buChar char="•"/>
            </a:pPr>
            <a:r>
              <a:rPr lang="en-US" b="1" i="0" dirty="0">
                <a:solidFill>
                  <a:srgbClr val="212529"/>
                </a:solidFill>
                <a:effectLst/>
                <a:latin typeface="-apple-system"/>
              </a:rPr>
              <a:t>DISARM Red</a:t>
            </a:r>
            <a:r>
              <a:rPr lang="en-US" b="0" i="0" dirty="0">
                <a:solidFill>
                  <a:srgbClr val="212529"/>
                </a:solidFill>
                <a:effectLst/>
                <a:latin typeface="-apple-system"/>
              </a:rPr>
              <a:t> for disinformation creation </a:t>
            </a:r>
            <a:r>
              <a:rPr lang="en-US" b="0" i="0" dirty="0" err="1">
                <a:solidFill>
                  <a:srgbClr val="212529"/>
                </a:solidFill>
                <a:effectLst/>
                <a:latin typeface="-apple-system"/>
              </a:rPr>
              <a:t>behaviours</a:t>
            </a:r>
            <a:endParaRPr lang="en-US" b="0" i="0" dirty="0">
              <a:solidFill>
                <a:srgbClr val="212529"/>
              </a:solidFill>
              <a:effectLst/>
              <a:latin typeface="-apple-system"/>
            </a:endParaRPr>
          </a:p>
          <a:p>
            <a:pPr algn="l">
              <a:buFont typeface="Arial" panose="020B0604020202020204" pitchFamily="34" charset="0"/>
              <a:buChar char="•"/>
            </a:pPr>
            <a:r>
              <a:rPr lang="en-US" b="1" i="0" dirty="0">
                <a:solidFill>
                  <a:srgbClr val="212529"/>
                </a:solidFill>
                <a:effectLst/>
                <a:latin typeface="-apple-system"/>
              </a:rPr>
              <a:t>DISARM Blue</a:t>
            </a:r>
            <a:r>
              <a:rPr lang="en-US" b="0" i="0" dirty="0">
                <a:solidFill>
                  <a:srgbClr val="212529"/>
                </a:solidFill>
                <a:effectLst/>
                <a:latin typeface="-apple-system"/>
              </a:rPr>
              <a:t> for disinformation countermeasure and mitigation </a:t>
            </a:r>
            <a:r>
              <a:rPr lang="en-US" b="0" i="0" dirty="0" err="1">
                <a:solidFill>
                  <a:srgbClr val="212529"/>
                </a:solidFill>
                <a:effectLst/>
                <a:latin typeface="-apple-system"/>
              </a:rPr>
              <a:t>behaviours</a:t>
            </a:r>
            <a:r>
              <a:rPr lang="en-US" b="0" i="0" dirty="0">
                <a:solidFill>
                  <a:srgbClr val="212529"/>
                </a:solidFill>
                <a:effectLst/>
                <a:latin typeface="-apple-system"/>
              </a:rPr>
              <a:t>.</a:t>
            </a:r>
          </a:p>
          <a:p>
            <a:pPr algn="ctr">
              <a:spcAft>
                <a:spcPts val="1500"/>
              </a:spcAft>
            </a:pPr>
            <a:br>
              <a:rPr lang="en-US" b="0" i="0" dirty="0">
                <a:solidFill>
                  <a:srgbClr val="000000"/>
                </a:solidFill>
                <a:effectLst/>
                <a:latin typeface="proxima-nova"/>
              </a:rPr>
            </a:br>
            <a:r>
              <a:rPr lang="en-US" b="0" i="0" dirty="0">
                <a:solidFill>
                  <a:srgbClr val="040C28"/>
                </a:solidFill>
                <a:effectLst/>
                <a:latin typeface="Google Sans"/>
              </a:rPr>
              <a:t>Disinformation Analysis &amp; Response Measures</a:t>
            </a:r>
            <a:endParaRPr lang="en-US" b="0" i="0" dirty="0">
              <a:solidFill>
                <a:srgbClr val="000000"/>
              </a:solidFill>
              <a:effectLst/>
              <a:latin typeface="proxima-nova"/>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18970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9EBE0C97-40F1-BCCC-7454-DFFACBC15D2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77637AC0-6DA5-8D18-362E-3F391747F03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B84B402B-DD21-7BA2-46EA-BAA98621CF1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E5CCFAC5-1BE3-119C-9EE2-B9AEAEB5E19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8</a:t>
            </a:fld>
            <a:endParaRPr/>
          </a:p>
        </p:txBody>
      </p:sp>
    </p:spTree>
    <p:extLst>
      <p:ext uri="{BB962C8B-B14F-4D97-AF65-F5344CB8AC3E}">
        <p14:creationId xmlns:p14="http://schemas.microsoft.com/office/powerpoint/2010/main" val="663112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66572E3F-2CD3-498D-5EDC-B40661805E05}"/>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D7D7926-97AA-A01B-FF88-8D4A519DF0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7C9F86FC-5F59-BF19-C24E-E411822FD80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23" name="Google Shape;123;g227a5b56a84_0_7:notes">
            <a:extLst>
              <a:ext uri="{FF2B5EF4-FFF2-40B4-BE49-F238E27FC236}">
                <a16:creationId xmlns:a16="http://schemas.microsoft.com/office/drawing/2014/main" id="{1ABD3F25-EEAF-8177-3374-77FFBA37DE9C}"/>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a:t>
            </a:fld>
            <a:endParaRPr/>
          </a:p>
        </p:txBody>
      </p:sp>
    </p:spTree>
    <p:extLst>
      <p:ext uri="{BB962C8B-B14F-4D97-AF65-F5344CB8AC3E}">
        <p14:creationId xmlns:p14="http://schemas.microsoft.com/office/powerpoint/2010/main" val="2875542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a:extLst>
            <a:ext uri="{FF2B5EF4-FFF2-40B4-BE49-F238E27FC236}">
              <a16:creationId xmlns:a16="http://schemas.microsoft.com/office/drawing/2014/main" id="{CA9ED946-282E-0B7B-787B-6776FC643BA4}"/>
            </a:ext>
          </a:extLst>
        </p:cNvPr>
        <p:cNvGrpSpPr/>
        <p:nvPr/>
      </p:nvGrpSpPr>
      <p:grpSpPr>
        <a:xfrm>
          <a:off x="0" y="0"/>
          <a:ext cx="0" cy="0"/>
          <a:chOff x="0" y="0"/>
          <a:chExt cx="0" cy="0"/>
        </a:xfrm>
      </p:grpSpPr>
      <p:sp>
        <p:nvSpPr>
          <p:cNvPr id="121" name="Google Shape;121;g227a5b56a84_0_7:notes">
            <a:extLst>
              <a:ext uri="{FF2B5EF4-FFF2-40B4-BE49-F238E27FC236}">
                <a16:creationId xmlns:a16="http://schemas.microsoft.com/office/drawing/2014/main" id="{6196797B-973C-7C57-DF42-0C81B29A42E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27a5b56a84_0_7:notes">
            <a:extLst>
              <a:ext uri="{FF2B5EF4-FFF2-40B4-BE49-F238E27FC236}">
                <a16:creationId xmlns:a16="http://schemas.microsoft.com/office/drawing/2014/main" id="{8584CC14-B916-24AE-3E1E-2125CF2E5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Operationalization of the Information Environment (OMEN) out of the Navy Air War Center Training Support Division NAWCTSD</a:t>
            </a:r>
            <a:endParaRPr dirty="0"/>
          </a:p>
        </p:txBody>
      </p:sp>
      <p:sp>
        <p:nvSpPr>
          <p:cNvPr id="123" name="Google Shape;123;g227a5b56a84_0_7:notes">
            <a:extLst>
              <a:ext uri="{FF2B5EF4-FFF2-40B4-BE49-F238E27FC236}">
                <a16:creationId xmlns:a16="http://schemas.microsoft.com/office/drawing/2014/main" id="{4E8C889E-D465-8E14-7935-4535FF5471F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extLst>
      <p:ext uri="{BB962C8B-B14F-4D97-AF65-F5344CB8AC3E}">
        <p14:creationId xmlns:p14="http://schemas.microsoft.com/office/powerpoint/2010/main" val="34819324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21"/>
        <p:cNvGrpSpPr/>
        <p:nvPr/>
      </p:nvGrpSpPr>
      <p:grpSpPr>
        <a:xfrm>
          <a:off x="0" y="0"/>
          <a:ext cx="0" cy="0"/>
          <a:chOff x="0" y="0"/>
          <a:chExt cx="0" cy="0"/>
        </a:xfrm>
      </p:grpSpPr>
      <p:sp>
        <p:nvSpPr>
          <p:cNvPr id="22" name="Google Shape;22;p11"/>
          <p:cNvSpPr txBox="1">
            <a:spLocks noGrp="1"/>
          </p:cNvSpPr>
          <p:nvPr>
            <p:ph type="ctrTitle"/>
          </p:nvPr>
        </p:nvSpPr>
        <p:spPr>
          <a:xfrm>
            <a:off x="1524000" y="365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3477"/>
              </a:buClr>
              <a:buSzPts val="6000"/>
              <a:buFont typeface="Cambria"/>
              <a:buNone/>
              <a:defRPr sz="6000">
                <a:solidFill>
                  <a:srgbClr val="003477"/>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subTitle" idx="1"/>
          </p:nvPr>
        </p:nvSpPr>
        <p:spPr>
          <a:xfrm>
            <a:off x="1614396" y="2855146"/>
            <a:ext cx="9019041" cy="520655"/>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800"/>
              <a:buNone/>
              <a:defRPr sz="2800" b="1">
                <a:solidFill>
                  <a:srgbClr val="0070C0"/>
                </a:solidFill>
              </a:defRPr>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SzPts val="1800"/>
              <a:buNone/>
              <a:defRPr sz="1800"/>
            </a:lvl3pPr>
            <a:lvl4pPr lvl="3" algn="ctr">
              <a:lnSpc>
                <a:spcPct val="90000"/>
              </a:lnSpc>
              <a:spcBef>
                <a:spcPts val="500"/>
              </a:spcBef>
              <a:spcAft>
                <a:spcPts val="0"/>
              </a:spcAft>
              <a:buSzPts val="1600"/>
              <a:buNone/>
              <a:defRPr sz="1600"/>
            </a:lvl4pPr>
            <a:lvl5pPr lvl="4" algn="ctr">
              <a:lnSpc>
                <a:spcPct val="9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1"/>
          <p:cNvSpPr txBox="1">
            <a:spLocks noGrp="1"/>
          </p:cNvSpPr>
          <p:nvPr>
            <p:ph type="dt" idx="10"/>
          </p:nvPr>
        </p:nvSpPr>
        <p:spPr>
          <a:xfrm>
            <a:off x="838200" y="649466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4038600" y="649466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610600" y="6494662"/>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27" name="Google Shape;27;p11"/>
          <p:cNvPicPr preferRelativeResize="0"/>
          <p:nvPr/>
        </p:nvPicPr>
        <p:blipFill rotWithShape="1">
          <a:blip r:embed="rId2">
            <a:alphaModFix/>
          </a:blip>
          <a:srcRect/>
          <a:stretch/>
        </p:blipFill>
        <p:spPr>
          <a:xfrm>
            <a:off x="4232802" y="6023268"/>
            <a:ext cx="3583319" cy="333082"/>
          </a:xfrm>
          <a:prstGeom prst="rect">
            <a:avLst/>
          </a:prstGeom>
          <a:noFill/>
          <a:ln>
            <a:noFill/>
          </a:ln>
        </p:spPr>
      </p:pic>
      <p:sp>
        <p:nvSpPr>
          <p:cNvPr id="28" name="Google Shape;28;p11"/>
          <p:cNvSpPr/>
          <p:nvPr/>
        </p:nvSpPr>
        <p:spPr>
          <a:xfrm>
            <a:off x="0" y="0"/>
            <a:ext cx="329784"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9" name="Google Shape;29;p11"/>
          <p:cNvSpPr/>
          <p:nvPr/>
        </p:nvSpPr>
        <p:spPr>
          <a:xfrm>
            <a:off x="329784" y="1486"/>
            <a:ext cx="11862216" cy="29224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0" name="Google Shape;30;p11"/>
          <p:cNvSpPr/>
          <p:nvPr/>
        </p:nvSpPr>
        <p:spPr>
          <a:xfrm>
            <a:off x="305197" y="6583603"/>
            <a:ext cx="11862216" cy="292245"/>
          </a:xfrm>
          <a:prstGeom prst="rect">
            <a:avLst/>
          </a:prstGeom>
          <a:gradFill>
            <a:gsLst>
              <a:gs pos="0">
                <a:srgbClr val="4A97E7"/>
              </a:gs>
              <a:gs pos="50000">
                <a:srgbClr val="BFD7FF"/>
              </a:gs>
              <a:gs pos="100000">
                <a:srgbClr val="F4F7FE"/>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11"/>
          <p:cNvSpPr/>
          <p:nvPr/>
        </p:nvSpPr>
        <p:spPr>
          <a:xfrm>
            <a:off x="11952612" y="0"/>
            <a:ext cx="329784" cy="6858000"/>
          </a:xfrm>
          <a:prstGeom prst="rect">
            <a:avLst/>
          </a:prstGeom>
          <a:gradFill>
            <a:gsLst>
              <a:gs pos="0">
                <a:srgbClr val="4A97E7"/>
              </a:gs>
              <a:gs pos="50000">
                <a:srgbClr val="BFD7FF"/>
              </a:gs>
              <a:gs pos="100000">
                <a:srgbClr val="F4F7FE"/>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32" name="Google Shape;32;p11"/>
          <p:cNvPicPr preferRelativeResize="0"/>
          <p:nvPr/>
        </p:nvPicPr>
        <p:blipFill rotWithShape="1">
          <a:blip r:embed="rId3">
            <a:alphaModFix/>
          </a:blip>
          <a:srcRect/>
          <a:stretch/>
        </p:blipFill>
        <p:spPr>
          <a:xfrm>
            <a:off x="721980" y="4904825"/>
            <a:ext cx="2668647" cy="1402136"/>
          </a:xfrm>
          <a:prstGeom prst="rect">
            <a:avLst/>
          </a:prstGeom>
          <a:noFill/>
          <a:ln>
            <a:noFill/>
          </a:ln>
        </p:spPr>
      </p:pic>
      <p:pic>
        <p:nvPicPr>
          <p:cNvPr id="33" name="Google Shape;33;p11"/>
          <p:cNvPicPr preferRelativeResize="0"/>
          <p:nvPr/>
        </p:nvPicPr>
        <p:blipFill rotWithShape="1">
          <a:blip r:embed="rId4">
            <a:alphaModFix/>
          </a:blip>
          <a:srcRect l="40672" r="40673"/>
          <a:stretch/>
        </p:blipFill>
        <p:spPr>
          <a:xfrm>
            <a:off x="9269103" y="4818926"/>
            <a:ext cx="2158484" cy="148516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4"/>
        <p:cNvGrpSpPr/>
        <p:nvPr/>
      </p:nvGrpSpPr>
      <p:grpSpPr>
        <a:xfrm>
          <a:off x="0" y="0"/>
          <a:ext cx="0" cy="0"/>
          <a:chOff x="0" y="0"/>
          <a:chExt cx="0" cy="0"/>
        </a:xfrm>
      </p:grpSpPr>
      <p:sp>
        <p:nvSpPr>
          <p:cNvPr id="35" name="Google Shape;35;p12"/>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2"/>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sp>
        <p:nvSpPr>
          <p:cNvPr id="45" name="Google Shape;45;p1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3477"/>
              </a:buClr>
              <a:buSzPts val="6000"/>
              <a:buFont typeface="Cambria"/>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SzPts val="1800"/>
              <a:buNone/>
              <a:defRPr sz="1800">
                <a:solidFill>
                  <a:srgbClr val="888888"/>
                </a:solidFill>
              </a:defRPr>
            </a:lvl3pPr>
            <a:lvl4pPr marL="1828800" lvl="3" indent="-228600" algn="l">
              <a:lnSpc>
                <a:spcPct val="90000"/>
              </a:lnSpc>
              <a:spcBef>
                <a:spcPts val="500"/>
              </a:spcBef>
              <a:spcAft>
                <a:spcPts val="0"/>
              </a:spcAft>
              <a:buSzPts val="1600"/>
              <a:buNone/>
              <a:defRPr sz="1600">
                <a:solidFill>
                  <a:srgbClr val="888888"/>
                </a:solidFill>
              </a:defRPr>
            </a:lvl4pPr>
            <a:lvl5pPr marL="2286000" lvl="4" indent="-228600" algn="l">
              <a:lnSpc>
                <a:spcPct val="9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7" name="Google Shape;4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0"/>
        <p:cNvGrpSpPr/>
        <p:nvPr/>
      </p:nvGrpSpPr>
      <p:grpSpPr>
        <a:xfrm>
          <a:off x="0" y="0"/>
          <a:ext cx="0" cy="0"/>
          <a:chOff x="0" y="0"/>
          <a:chExt cx="0" cy="0"/>
        </a:xfrm>
      </p:grpSpPr>
      <p:sp>
        <p:nvSpPr>
          <p:cNvPr id="51" name="Google Shape;51;p14"/>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1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4"/>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839788" y="365126"/>
            <a:ext cx="10515600" cy="1015934"/>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5"/>
          <p:cNvSpPr txBox="1">
            <a:spLocks noGrp="1"/>
          </p:cNvSpPr>
          <p:nvPr>
            <p:ph type="body" idx="1"/>
          </p:nvPr>
        </p:nvSpPr>
        <p:spPr>
          <a:xfrm>
            <a:off x="839788" y="1681163"/>
            <a:ext cx="5157787"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5"/>
          <p:cNvSpPr txBox="1">
            <a:spLocks noGrp="1"/>
          </p:cNvSpPr>
          <p:nvPr>
            <p:ph type="body" idx="3"/>
          </p:nvPr>
        </p:nvSpPr>
        <p:spPr>
          <a:xfrm>
            <a:off x="6172200" y="1681163"/>
            <a:ext cx="5183188" cy="823912"/>
          </a:xfrm>
          <a:prstGeom prst="rect">
            <a:avLst/>
          </a:prstGeom>
          <a:solidFill>
            <a:srgbClr val="1B5E93"/>
          </a:solid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solidFill>
                  <a:schemeClr val="lt1"/>
                </a:solidFill>
              </a:defRPr>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SzPts val="1800"/>
              <a:buNone/>
              <a:defRPr sz="1800" b="1"/>
            </a:lvl3pPr>
            <a:lvl4pPr marL="1828800" lvl="3" indent="-228600" algn="l">
              <a:lnSpc>
                <a:spcPct val="90000"/>
              </a:lnSpc>
              <a:spcBef>
                <a:spcPts val="500"/>
              </a:spcBef>
              <a:spcAft>
                <a:spcPts val="0"/>
              </a:spcAft>
              <a:buSzPts val="1600"/>
              <a:buNone/>
              <a:defRPr sz="1600" b="1"/>
            </a:lvl4pPr>
            <a:lvl5pPr marL="2286000" lvl="4" indent="-228600" algn="l">
              <a:lnSpc>
                <a:spcPct val="9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2" name="Google Shape;62;p1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SzPts val="1800"/>
              <a:buChar char="❑"/>
              <a:defRPr/>
            </a:lvl3pPr>
            <a:lvl4pPr marL="1828800" lvl="3" indent="-342900" algn="l">
              <a:lnSpc>
                <a:spcPct val="90000"/>
              </a:lnSpc>
              <a:spcBef>
                <a:spcPts val="500"/>
              </a:spcBef>
              <a:spcAft>
                <a:spcPts val="0"/>
              </a:spcAft>
              <a:buSzPts val="1800"/>
              <a:buChar char="❑"/>
              <a:defRPr/>
            </a:lvl4pPr>
            <a:lvl5pPr marL="2286000" lvl="4" indent="-342900" algn="l">
              <a:lnSpc>
                <a:spcPct val="9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3" name="Google Shape;6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5"/>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75"/>
        <p:cNvGrpSpPr/>
        <p:nvPr/>
      </p:nvGrpSpPr>
      <p:grpSpPr>
        <a:xfrm>
          <a:off x="0" y="0"/>
          <a:ext cx="0" cy="0"/>
          <a:chOff x="0" y="0"/>
          <a:chExt cx="0" cy="0"/>
        </a:xfrm>
      </p:grpSpPr>
      <p:sp>
        <p:nvSpPr>
          <p:cNvPr id="76" name="Google Shape;76;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SzPts val="2400"/>
              <a:buChar char="❑"/>
              <a:defRPr sz="2400"/>
            </a:lvl3pPr>
            <a:lvl4pPr marL="1828800" lvl="3" indent="-355600" algn="l">
              <a:lnSpc>
                <a:spcPct val="90000"/>
              </a:lnSpc>
              <a:spcBef>
                <a:spcPts val="500"/>
              </a:spcBef>
              <a:spcAft>
                <a:spcPts val="0"/>
              </a:spcAft>
              <a:buSzPts val="2000"/>
              <a:buChar char="❑"/>
              <a:defRPr sz="2000"/>
            </a:lvl4pPr>
            <a:lvl5pPr marL="2286000" lvl="4" indent="-355600" algn="l">
              <a:lnSpc>
                <a:spcPct val="9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8"/>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81" name="Google Shape;81;p18"/>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2" name="Google Shape;82;p18"/>
          <p:cNvSpPr/>
          <p:nvPr/>
        </p:nvSpPr>
        <p:spPr>
          <a:xfrm>
            <a:off x="185344" y="1429141"/>
            <a:ext cx="4586682" cy="220197"/>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3" name="Google Shape;83;p18"/>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4" name="Google Shape;84;p18"/>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85" name="Google Shape;85;p18"/>
          <p:cNvGrpSpPr/>
          <p:nvPr/>
        </p:nvGrpSpPr>
        <p:grpSpPr>
          <a:xfrm>
            <a:off x="10217085" y="5953821"/>
            <a:ext cx="1912343" cy="625671"/>
            <a:chOff x="9629823" y="5840442"/>
            <a:chExt cx="2625733" cy="766304"/>
          </a:xfrm>
        </p:grpSpPr>
        <p:pic>
          <p:nvPicPr>
            <p:cNvPr id="86" name="Google Shape;86;p18"/>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87" name="Google Shape;87;p18"/>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88"/>
        <p:cNvGrpSpPr/>
        <p:nvPr/>
      </p:nvGrpSpPr>
      <p:grpSpPr>
        <a:xfrm>
          <a:off x="0" y="0"/>
          <a:ext cx="0" cy="0"/>
          <a:chOff x="0" y="0"/>
          <a:chExt cx="0" cy="0"/>
        </a:xfrm>
      </p:grpSpPr>
      <p:sp>
        <p:nvSpPr>
          <p:cNvPr id="89" name="Google Shape;89;p19"/>
          <p:cNvSpPr>
            <a:spLocks noGrp="1"/>
          </p:cNvSpPr>
          <p:nvPr>
            <p:ph type="pic" idx="2"/>
          </p:nvPr>
        </p:nvSpPr>
        <p:spPr>
          <a:xfrm>
            <a:off x="5183188" y="987425"/>
            <a:ext cx="6172200" cy="4873625"/>
          </a:xfrm>
          <a:prstGeom prst="rect">
            <a:avLst/>
          </a:prstGeom>
          <a:noFill/>
          <a:ln>
            <a:noFill/>
          </a:ln>
        </p:spPr>
      </p:sp>
      <p:sp>
        <p:nvSpPr>
          <p:cNvPr id="90" name="Google Shape;90;p1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SzPts val="1200"/>
              <a:buNone/>
              <a:defRPr sz="1200"/>
            </a:lvl3pPr>
            <a:lvl4pPr marL="1828800" lvl="3" indent="-228600" algn="l">
              <a:lnSpc>
                <a:spcPct val="90000"/>
              </a:lnSpc>
              <a:spcBef>
                <a:spcPts val="500"/>
              </a:spcBef>
              <a:spcAft>
                <a:spcPts val="0"/>
              </a:spcAft>
              <a:buSzPts val="1000"/>
              <a:buNone/>
              <a:defRPr sz="1000"/>
            </a:lvl4pPr>
            <a:lvl5pPr marL="2286000" lvl="4" indent="-228600" algn="l">
              <a:lnSpc>
                <a:spcPct val="9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1" name="Google Shape;9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9"/>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
        <p:nvSpPr>
          <p:cNvPr id="94" name="Google Shape;94;p19"/>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5" name="Google Shape;95;p19"/>
          <p:cNvSpPr/>
          <p:nvPr/>
        </p:nvSpPr>
        <p:spPr>
          <a:xfrm>
            <a:off x="185344" y="1429141"/>
            <a:ext cx="4586682" cy="245835"/>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6" name="Google Shape;96;p19"/>
          <p:cNvSpPr txBox="1">
            <a:spLocks noGrp="1"/>
          </p:cNvSpPr>
          <p:nvPr>
            <p:ph type="title"/>
          </p:nvPr>
        </p:nvSpPr>
        <p:spPr>
          <a:xfrm>
            <a:off x="839788" y="457200"/>
            <a:ext cx="3932237" cy="1600200"/>
          </a:xfrm>
          <a:prstGeom prst="rect">
            <a:avLst/>
          </a:prstGeom>
          <a:solidFill>
            <a:srgbClr val="1B5E93"/>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ambria"/>
              <a:buNone/>
              <a:defRPr sz="32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7" name="Google Shape;97;p19"/>
          <p:cNvPicPr preferRelativeResize="0"/>
          <p:nvPr/>
        </p:nvPicPr>
        <p:blipFill rotWithShape="1">
          <a:blip r:embed="rId2">
            <a:alphaModFix/>
          </a:blip>
          <a:srcRect/>
          <a:stretch/>
        </p:blipFill>
        <p:spPr>
          <a:xfrm>
            <a:off x="10268262" y="6626377"/>
            <a:ext cx="1809989" cy="166492"/>
          </a:xfrm>
          <a:prstGeom prst="rect">
            <a:avLst/>
          </a:prstGeom>
          <a:noFill/>
          <a:ln>
            <a:noFill/>
          </a:ln>
        </p:spPr>
      </p:pic>
      <p:grpSp>
        <p:nvGrpSpPr>
          <p:cNvPr id="98" name="Google Shape;98;p19"/>
          <p:cNvGrpSpPr/>
          <p:nvPr/>
        </p:nvGrpSpPr>
        <p:grpSpPr>
          <a:xfrm>
            <a:off x="10217085" y="5953821"/>
            <a:ext cx="1912343" cy="625671"/>
            <a:chOff x="9629823" y="5840442"/>
            <a:chExt cx="2625733" cy="766304"/>
          </a:xfrm>
        </p:grpSpPr>
        <p:pic>
          <p:nvPicPr>
            <p:cNvPr id="99" name="Google Shape;99;p19"/>
            <p:cNvPicPr preferRelativeResize="0"/>
            <p:nvPr/>
          </p:nvPicPr>
          <p:blipFill rotWithShape="1">
            <a:blip r:embed="rId3">
              <a:alphaModFix/>
            </a:blip>
            <a:srcRect/>
            <a:stretch/>
          </p:blipFill>
          <p:spPr>
            <a:xfrm>
              <a:off x="10781713" y="5840442"/>
              <a:ext cx="1473843" cy="766304"/>
            </a:xfrm>
            <a:prstGeom prst="rect">
              <a:avLst/>
            </a:prstGeom>
            <a:noFill/>
            <a:ln>
              <a:noFill/>
            </a:ln>
          </p:spPr>
        </p:pic>
        <p:pic>
          <p:nvPicPr>
            <p:cNvPr id="100" name="Google Shape;100;p19"/>
            <p:cNvPicPr preferRelativeResize="0"/>
            <p:nvPr/>
          </p:nvPicPr>
          <p:blipFill rotWithShape="1">
            <a:blip r:embed="rId4">
              <a:alphaModFix/>
            </a:blip>
            <a:srcRect l="40672" r="40673"/>
            <a:stretch/>
          </p:blipFill>
          <p:spPr>
            <a:xfrm>
              <a:off x="9629823" y="5852881"/>
              <a:ext cx="1095639" cy="753865"/>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3477"/>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6"/>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9520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jp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148820"/>
            <a:ext cx="10515600" cy="122739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3477"/>
              </a:buClr>
              <a:buSzPts val="4400"/>
              <a:buFont typeface="Cambria"/>
              <a:buNone/>
              <a:defRPr sz="4400" b="1" i="0" u="none" strike="noStrike" cap="none">
                <a:solidFill>
                  <a:srgbClr val="003477"/>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rgbClr val="275687"/>
              </a:buClr>
              <a:buSzPts val="2400"/>
              <a:buFont typeface="Noto Sans Symbols"/>
              <a:buChar char="❑"/>
              <a:defRPr sz="2400" b="0" i="0" u="none" strike="noStrike" cap="none">
                <a:solidFill>
                  <a:schemeClr val="dk1"/>
                </a:solidFill>
                <a:latin typeface="Cambria"/>
                <a:ea typeface="Cambria"/>
                <a:cs typeface="Cambria"/>
                <a:sym typeface="Cambria"/>
              </a:defRPr>
            </a:lvl1pPr>
            <a:lvl2pPr marL="914400" marR="0" lvl="1" indent="-355600" algn="l" rtl="0">
              <a:lnSpc>
                <a:spcPct val="90000"/>
              </a:lnSpc>
              <a:spcBef>
                <a:spcPts val="500"/>
              </a:spcBef>
              <a:spcAft>
                <a:spcPts val="0"/>
              </a:spcAft>
              <a:buClr>
                <a:srgbClr val="275687"/>
              </a:buClr>
              <a:buSzPts val="20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dirty="0"/>
              <a:t>Test</a:t>
            </a:r>
          </a:p>
          <a:p>
            <a:pPr lvl="1"/>
            <a:r>
              <a:rPr lang="en-US" dirty="0"/>
              <a:t>Test</a:t>
            </a:r>
          </a:p>
          <a:p>
            <a:pPr lvl="2"/>
            <a:r>
              <a:rPr lang="en-US" dirty="0"/>
              <a:t>Test</a:t>
            </a:r>
          </a:p>
          <a:p>
            <a:endParaRPr dirty="0"/>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000" b="0" i="0" u="none" strike="noStrike" cap="none">
                <a:solidFill>
                  <a:srgbClr val="7F7F7F"/>
                </a:solidFill>
                <a:latin typeface="Cambria"/>
                <a:ea typeface="Cambria"/>
                <a:cs typeface="Cambria"/>
                <a:sym typeface="Cambri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8610600" y="6356350"/>
            <a:ext cx="1657662"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1pPr>
            <a:lvl2pPr marL="0" marR="0" lvl="1"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2pPr>
            <a:lvl3pPr marL="0" marR="0" lvl="2"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3pPr>
            <a:lvl4pPr marL="0" marR="0" lvl="3"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4pPr>
            <a:lvl5pPr marL="0" marR="0" lvl="4"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5pPr>
            <a:lvl6pPr marL="0" marR="0" lvl="5"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6pPr>
            <a:lvl7pPr marL="0" marR="0" lvl="6"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7pPr>
            <a:lvl8pPr marL="0" marR="0" lvl="7"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8pPr>
            <a:lvl9pPr marL="0" marR="0" lvl="8" indent="0" algn="r" rtl="0">
              <a:lnSpc>
                <a:spcPct val="100000"/>
              </a:lnSpc>
              <a:spcBef>
                <a:spcPts val="0"/>
              </a:spcBef>
              <a:spcAft>
                <a:spcPts val="0"/>
              </a:spcAft>
              <a:buClr>
                <a:srgbClr val="000000"/>
              </a:buClr>
              <a:buSzPts val="2000"/>
              <a:buFont typeface="Arial"/>
              <a:buNone/>
              <a:defRPr sz="2000" b="0" i="0" u="none" strike="noStrike" cap="none">
                <a:solidFill>
                  <a:srgbClr val="7F7F7F"/>
                </a:solidFill>
                <a:latin typeface="Cambria"/>
                <a:ea typeface="Cambria"/>
                <a:cs typeface="Cambria"/>
                <a:sym typeface="Cambria"/>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0"/>
          <p:cNvPicPr preferRelativeResize="0"/>
          <p:nvPr/>
        </p:nvPicPr>
        <p:blipFill rotWithShape="1">
          <a:blip r:embed="rId10">
            <a:alphaModFix/>
          </a:blip>
          <a:srcRect/>
          <a:stretch/>
        </p:blipFill>
        <p:spPr>
          <a:xfrm>
            <a:off x="10268262" y="6626377"/>
            <a:ext cx="1809989" cy="166492"/>
          </a:xfrm>
          <a:prstGeom prst="rect">
            <a:avLst/>
          </a:prstGeom>
          <a:noFill/>
          <a:ln>
            <a:noFill/>
          </a:ln>
        </p:spPr>
      </p:pic>
      <p:sp>
        <p:nvSpPr>
          <p:cNvPr id="16" name="Google Shape;16;p10"/>
          <p:cNvSpPr/>
          <p:nvPr/>
        </p:nvSpPr>
        <p:spPr>
          <a:xfrm>
            <a:off x="0" y="0"/>
            <a:ext cx="185343" cy="6858000"/>
          </a:xfrm>
          <a:prstGeom prst="rect">
            <a:avLst/>
          </a:prstGeom>
          <a:gradFill>
            <a:gsLst>
              <a:gs pos="0">
                <a:srgbClr val="325A8C"/>
              </a:gs>
              <a:gs pos="50000">
                <a:srgbClr val="4883CC"/>
              </a:gs>
              <a:gs pos="100000">
                <a:srgbClr val="579DF5"/>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7" name="Google Shape;17;p10"/>
          <p:cNvSpPr/>
          <p:nvPr/>
        </p:nvSpPr>
        <p:spPr>
          <a:xfrm>
            <a:off x="185343" y="1429141"/>
            <a:ext cx="12006657" cy="184251"/>
          </a:xfrm>
          <a:prstGeom prst="rect">
            <a:avLst/>
          </a:prstGeom>
          <a:gradFill>
            <a:gsLst>
              <a:gs pos="0">
                <a:srgbClr val="325A8C"/>
              </a:gs>
              <a:gs pos="50000">
                <a:srgbClr val="4883CC"/>
              </a:gs>
              <a:gs pos="100000">
                <a:srgbClr val="579DF5"/>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8" name="Google Shape;18;p10"/>
          <p:cNvGrpSpPr/>
          <p:nvPr/>
        </p:nvGrpSpPr>
        <p:grpSpPr>
          <a:xfrm>
            <a:off x="10217085" y="5953821"/>
            <a:ext cx="1912343" cy="625671"/>
            <a:chOff x="9629823" y="5840442"/>
            <a:chExt cx="2625733" cy="766304"/>
          </a:xfrm>
        </p:grpSpPr>
        <p:pic>
          <p:nvPicPr>
            <p:cNvPr id="19" name="Google Shape;19;p10"/>
            <p:cNvPicPr preferRelativeResize="0"/>
            <p:nvPr/>
          </p:nvPicPr>
          <p:blipFill rotWithShape="1">
            <a:blip r:embed="rId11">
              <a:alphaModFix/>
            </a:blip>
            <a:srcRect/>
            <a:stretch/>
          </p:blipFill>
          <p:spPr>
            <a:xfrm>
              <a:off x="10781713" y="5840442"/>
              <a:ext cx="1473843" cy="766304"/>
            </a:xfrm>
            <a:prstGeom prst="rect">
              <a:avLst/>
            </a:prstGeom>
            <a:noFill/>
            <a:ln>
              <a:noFill/>
            </a:ln>
          </p:spPr>
        </p:pic>
        <p:pic>
          <p:nvPicPr>
            <p:cNvPr id="20" name="Google Shape;20;p10"/>
            <p:cNvPicPr preferRelativeResize="0"/>
            <p:nvPr/>
          </p:nvPicPr>
          <p:blipFill rotWithShape="1">
            <a:blip r:embed="rId12">
              <a:alphaModFix/>
            </a:blip>
            <a:srcRect l="40672" r="40673"/>
            <a:stretch/>
          </p:blipFill>
          <p:spPr>
            <a:xfrm>
              <a:off x="9629823" y="5852881"/>
              <a:ext cx="1095639" cy="753865"/>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7" r:id="rId6"/>
    <p:sldLayoutId id="2147483658" r:id="rId7"/>
    <p:sldLayoutId id="2147483659"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L="76200" marR="0" lvl="0" indent="0" algn="l" rtl="0">
        <a:lnSpc>
          <a:spcPct val="100000"/>
        </a:lnSpc>
        <a:spcBef>
          <a:spcPts val="0"/>
        </a:spcBef>
        <a:spcAft>
          <a:spcPts val="0"/>
        </a:spcAft>
        <a:buClr>
          <a:srgbClr val="000000"/>
        </a:buClr>
        <a:buFont typeface="Arial" panose="020B0604020202020204" pitchFamily="34" charset="0"/>
        <a:buNone/>
        <a:defRPr sz="1400" b="0" i="0" u="none" strike="noStrike" cap="none">
          <a:solidFill>
            <a:srgbClr val="000000"/>
          </a:solidFill>
          <a:latin typeface="Arial"/>
          <a:ea typeface="Arial"/>
          <a:cs typeface="Arial"/>
          <a:sym typeface="Arial"/>
        </a:defRPr>
      </a:lvl1pPr>
      <a:lvl2pPr marL="558800" marR="0" lvl="1"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2pPr>
      <a:lvl3pPr marL="1028700" marR="0" lvl="2" indent="0" algn="l" rtl="0">
        <a:lnSpc>
          <a:spcPct val="100000"/>
        </a:lnSpc>
        <a:spcBef>
          <a:spcPts val="0"/>
        </a:spcBef>
        <a:spcAft>
          <a:spcPts val="0"/>
        </a:spcAft>
        <a:buClr>
          <a:srgbClr val="000000"/>
        </a:buClr>
        <a:buFontTx/>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package" Target="../embeddings/Microsoft_Excel_Worksheet1.xlsx"/><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6.emf"/></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59.png"/><Relationship Id="rId12"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chart" Target="../charts/chart4.xml"/><Relationship Id="rId11" Type="http://schemas.openxmlformats.org/officeDocument/2006/relationships/image" Target="../media/image65.png"/><Relationship Id="rId5" Type="http://schemas.openxmlformats.org/officeDocument/2006/relationships/chart" Target="../charts/chart3.xml"/><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0.emf"/></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
          <p:cNvSpPr txBox="1">
            <a:spLocks noGrp="1"/>
          </p:cNvSpPr>
          <p:nvPr>
            <p:ph type="ctrTitle"/>
          </p:nvPr>
        </p:nvSpPr>
        <p:spPr>
          <a:xfrm>
            <a:off x="1396679" y="0"/>
            <a:ext cx="9144000" cy="23876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003477"/>
              </a:buClr>
              <a:buSzPts val="4400"/>
              <a:buFont typeface="Cambria"/>
              <a:buNone/>
            </a:pPr>
            <a:r>
              <a:rPr lang="en-US" sz="4400" dirty="0"/>
              <a:t>AI-Enabled Social Cyber Maneuver Detection and Creation</a:t>
            </a:r>
            <a:endParaRPr dirty="0"/>
          </a:p>
        </p:txBody>
      </p:sp>
      <p:sp>
        <p:nvSpPr>
          <p:cNvPr id="106" name="Google Shape;106;p1"/>
          <p:cNvSpPr txBox="1">
            <a:spLocks noGrp="1"/>
          </p:cNvSpPr>
          <p:nvPr>
            <p:ph type="subTitle" idx="1"/>
          </p:nvPr>
        </p:nvSpPr>
        <p:spPr>
          <a:xfrm>
            <a:off x="1487075" y="2489783"/>
            <a:ext cx="9019041" cy="520655"/>
          </a:xfrm>
          <a:prstGeom prst="rect">
            <a:avLst/>
          </a:prstGeom>
          <a:noFill/>
          <a:ln>
            <a:noFill/>
          </a:ln>
        </p:spPr>
        <p:txBody>
          <a:bodyPr spcFirstLastPara="1" wrap="square" lIns="91425" tIns="45700" rIns="91425" bIns="45700" anchor="t" anchorCtr="0">
            <a:normAutofit fontScale="40000" lnSpcReduction="20000"/>
          </a:bodyPr>
          <a:lstStyle/>
          <a:p>
            <a:pPr marL="0" lvl="0" indent="0" algn="ctr" rtl="0">
              <a:lnSpc>
                <a:spcPct val="90000"/>
              </a:lnSpc>
              <a:spcBef>
                <a:spcPts val="0"/>
              </a:spcBef>
              <a:spcAft>
                <a:spcPts val="0"/>
              </a:spcAft>
              <a:buSzPct val="27999"/>
              <a:buNone/>
            </a:pPr>
            <a:r>
              <a:rPr lang="en-US" sz="10000" dirty="0">
                <a:solidFill>
                  <a:srgbClr val="0070C0"/>
                </a:solidFill>
              </a:rPr>
              <a:t>Matthew Hicks</a:t>
            </a:r>
            <a:endParaRPr sz="10000" dirty="0">
              <a:solidFill>
                <a:srgbClr val="0070C0"/>
              </a:solidFill>
            </a:endParaRPr>
          </a:p>
          <a:p>
            <a:pPr marL="0" lvl="0" indent="0" algn="ctr" rtl="0">
              <a:lnSpc>
                <a:spcPct val="90000"/>
              </a:lnSpc>
              <a:spcBef>
                <a:spcPts val="1000"/>
              </a:spcBef>
              <a:spcAft>
                <a:spcPts val="0"/>
              </a:spcAft>
              <a:buSzPct val="100000"/>
              <a:buNone/>
            </a:pPr>
            <a:endParaRPr dirty="0"/>
          </a:p>
          <a:p>
            <a:pPr marL="0" lvl="0" indent="0" algn="ctr" rtl="0">
              <a:lnSpc>
                <a:spcPct val="90000"/>
              </a:lnSpc>
              <a:spcBef>
                <a:spcPts val="1000"/>
              </a:spcBef>
              <a:spcAft>
                <a:spcPts val="0"/>
              </a:spcAft>
              <a:buSzPct val="100000"/>
              <a:buNone/>
            </a:pPr>
            <a:endParaRPr dirty="0"/>
          </a:p>
        </p:txBody>
      </p:sp>
      <p:sp>
        <p:nvSpPr>
          <p:cNvPr id="107" name="Google Shape;107;p1"/>
          <p:cNvSpPr txBox="1"/>
          <p:nvPr/>
        </p:nvSpPr>
        <p:spPr>
          <a:xfrm>
            <a:off x="1586409" y="3255331"/>
            <a:ext cx="9019041" cy="520655"/>
          </a:xfrm>
          <a:prstGeom prst="rect">
            <a:avLst/>
          </a:prstGeom>
          <a:noFill/>
          <a:ln>
            <a:noFill/>
          </a:ln>
        </p:spPr>
        <p:txBody>
          <a:bodyPr spcFirstLastPara="1" wrap="square" lIns="91425" tIns="45700" rIns="91425" bIns="45700" anchor="t" anchorCtr="0">
            <a:normAutofit fontScale="25000" lnSpcReduction="20000"/>
          </a:bodyPr>
          <a:lstStyle/>
          <a:p>
            <a:pPr marL="0" marR="0" lvl="0" indent="0" algn="ctr" rtl="0">
              <a:lnSpc>
                <a:spcPct val="90000"/>
              </a:lnSpc>
              <a:spcBef>
                <a:spcPts val="0"/>
              </a:spcBef>
              <a:spcAft>
                <a:spcPts val="0"/>
              </a:spcAft>
              <a:buClr>
                <a:srgbClr val="275687"/>
              </a:buClr>
              <a:buSzPct val="32141"/>
              <a:buFont typeface="Noto Sans Symbols"/>
              <a:buNone/>
            </a:pPr>
            <a:r>
              <a:rPr lang="en-US" sz="5600" b="1" i="0" u="none" strike="noStrike" cap="none" dirty="0">
                <a:solidFill>
                  <a:schemeClr val="dk1"/>
                </a:solidFill>
                <a:latin typeface="Cambria"/>
                <a:ea typeface="Cambria"/>
                <a:cs typeface="Cambria"/>
                <a:sym typeface="Cambria"/>
              </a:rPr>
              <a:t>Thesis</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32141"/>
              <a:buFont typeface="Noto Sans Symbols"/>
              <a:buNone/>
            </a:pPr>
            <a:r>
              <a:rPr lang="en-US" sz="5600" b="1" i="0" u="none" strike="noStrike" cap="none" dirty="0">
                <a:solidFill>
                  <a:srgbClr val="0070C0"/>
                </a:solidFill>
                <a:latin typeface="Cambria"/>
                <a:ea typeface="Cambria"/>
                <a:cs typeface="Cambria"/>
                <a:sym typeface="Cambria"/>
              </a:rPr>
              <a:t>Spring 2024</a:t>
            </a:r>
            <a:endParaRPr sz="56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8" name="Google Shape;108;p1"/>
          <p:cNvSpPr txBox="1"/>
          <p:nvPr/>
        </p:nvSpPr>
        <p:spPr>
          <a:xfrm>
            <a:off x="1586550" y="3928369"/>
            <a:ext cx="9018900" cy="232140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275687"/>
              </a:buClr>
              <a:buSzPct val="100000"/>
              <a:buFont typeface="Noto Sans Symbols"/>
              <a:buNone/>
            </a:pPr>
            <a:r>
              <a:rPr lang="en-US" sz="1800" b="1" i="0" u="none" strike="noStrike" cap="none" dirty="0">
                <a:solidFill>
                  <a:schemeClr val="dk1"/>
                </a:solidFill>
                <a:latin typeface="Cambria"/>
                <a:ea typeface="Cambria"/>
                <a:cs typeface="Cambria"/>
                <a:sym typeface="Cambria"/>
              </a:rPr>
              <a:t>Committee</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Kathleen M. Carley, Chair</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Patrick S. Park</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Mohamed Farag</a:t>
            </a:r>
          </a:p>
          <a:p>
            <a:pPr marL="0" marR="0" lvl="0" indent="0" algn="ctr" rtl="0">
              <a:lnSpc>
                <a:spcPct val="90000"/>
              </a:lnSpc>
              <a:spcBef>
                <a:spcPts val="1000"/>
              </a:spcBef>
              <a:spcAft>
                <a:spcPts val="0"/>
              </a:spcAft>
              <a:buClr>
                <a:srgbClr val="275687"/>
              </a:buClr>
              <a:buSzPct val="100000"/>
              <a:buFont typeface="Noto Sans Symbols"/>
              <a:buNone/>
            </a:pPr>
            <a:r>
              <a:rPr lang="en-US" sz="1800" b="1" i="0" u="none" strike="noStrike" cap="none" dirty="0">
                <a:solidFill>
                  <a:srgbClr val="0070C0"/>
                </a:solidFill>
                <a:latin typeface="Cambria"/>
                <a:ea typeface="Cambria"/>
                <a:cs typeface="Cambria"/>
                <a:sym typeface="Cambria"/>
              </a:rPr>
              <a:t>David M. </a:t>
            </a:r>
            <a:r>
              <a:rPr lang="en-US" sz="1800" b="1" i="0" u="none" strike="noStrike" cap="none" dirty="0" err="1">
                <a:solidFill>
                  <a:srgbClr val="0070C0"/>
                </a:solidFill>
                <a:latin typeface="Cambria"/>
                <a:ea typeface="Cambria"/>
                <a:cs typeface="Cambria"/>
                <a:sym typeface="Cambria"/>
              </a:rPr>
              <a:t>Beskow</a:t>
            </a:r>
            <a:r>
              <a:rPr lang="en-US" sz="1800" b="1" i="0" u="none" strike="noStrike" cap="none" dirty="0">
                <a:solidFill>
                  <a:srgbClr val="0070C0"/>
                </a:solidFill>
                <a:latin typeface="Cambria"/>
                <a:ea typeface="Cambria"/>
                <a:cs typeface="Cambria"/>
                <a:sym typeface="Cambria"/>
              </a:rPr>
              <a:t> (United States Military Academy)</a:t>
            </a:r>
            <a:endParaRPr sz="1800" b="1" i="0" u="none" strike="noStrike" cap="none" dirty="0">
              <a:solidFill>
                <a:srgbClr val="0070C0"/>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a:p>
            <a:pPr marL="0" marR="0" lvl="0" indent="0" algn="ctr" rtl="0">
              <a:lnSpc>
                <a:spcPct val="90000"/>
              </a:lnSpc>
              <a:spcBef>
                <a:spcPts val="1000"/>
              </a:spcBef>
              <a:spcAft>
                <a:spcPts val="0"/>
              </a:spcAft>
              <a:buClr>
                <a:srgbClr val="275687"/>
              </a:buClr>
              <a:buSzPct val="100000"/>
              <a:buFont typeface="Noto Sans Symbols"/>
              <a:buNone/>
            </a:pPr>
            <a:endParaRPr sz="1800" b="1" i="0" u="none" strike="noStrike" cap="none" dirty="0">
              <a:solidFill>
                <a:schemeClr val="dk1"/>
              </a:solidFill>
              <a:latin typeface="Cambria"/>
              <a:ea typeface="Cambria"/>
              <a:cs typeface="Cambria"/>
              <a:sym typeface="Cambria"/>
            </a:endParaRPr>
          </a:p>
        </p:txBody>
      </p:sp>
      <p:sp>
        <p:nvSpPr>
          <p:cNvPr id="109" name="Google Shape;109;p1"/>
          <p:cNvSpPr txBox="1">
            <a:spLocks noGrp="1"/>
          </p:cNvSpPr>
          <p:nvPr>
            <p:ph type="sldNum" idx="12"/>
          </p:nvPr>
        </p:nvSpPr>
        <p:spPr>
          <a:xfrm>
            <a:off x="8610600" y="6494662"/>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a:t>
            </a:fld>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58F978-D2C2-B897-3F63-E8D8032347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BFDC0C-0B16-6730-820E-6E4D01E322B6}"/>
              </a:ext>
            </a:extLst>
          </p:cNvPr>
          <p:cNvSpPr>
            <a:spLocks noGrp="1"/>
          </p:cNvSpPr>
          <p:nvPr>
            <p:ph type="title"/>
          </p:nvPr>
        </p:nvSpPr>
        <p:spPr/>
        <p:txBody>
          <a:bodyPr/>
          <a:lstStyle/>
          <a:p>
            <a:r>
              <a:rPr lang="en-US" dirty="0"/>
              <a:t>AI-Enabled BEND Scenario Development</a:t>
            </a:r>
          </a:p>
        </p:txBody>
      </p:sp>
      <p:sp>
        <p:nvSpPr>
          <p:cNvPr id="4" name="Slide Number Placeholder 3">
            <a:extLst>
              <a:ext uri="{FF2B5EF4-FFF2-40B4-BE49-F238E27FC236}">
                <a16:creationId xmlns:a16="http://schemas.microsoft.com/office/drawing/2014/main" id="{1A3D1D8E-88DE-6CA4-C106-C4ED4124957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dirty="0"/>
          </a:p>
        </p:txBody>
      </p:sp>
    </p:spTree>
    <p:extLst>
      <p:ext uri="{BB962C8B-B14F-4D97-AF65-F5344CB8AC3E}">
        <p14:creationId xmlns:p14="http://schemas.microsoft.com/office/powerpoint/2010/main" val="1567851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119AEC-3F2D-295E-1DF1-FC1808F3E2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1414276-9474-6B30-601F-DAE926B2EC4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85BB773B-37EC-E4EF-1902-33191471BC5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11</a:t>
            </a:fld>
            <a:endParaRPr dirty="0"/>
          </a:p>
        </p:txBody>
      </p:sp>
      <p:sp>
        <p:nvSpPr>
          <p:cNvPr id="4" name="Rectangle: Rounded Corners 3">
            <a:extLst>
              <a:ext uri="{FF2B5EF4-FFF2-40B4-BE49-F238E27FC236}">
                <a16:creationId xmlns:a16="http://schemas.microsoft.com/office/drawing/2014/main" id="{D1A04C02-996C-4D76-9D55-0E53D62C716B}"/>
              </a:ext>
            </a:extLst>
          </p:cNvPr>
          <p:cNvSpPr/>
          <p:nvPr/>
        </p:nvSpPr>
        <p:spPr>
          <a:xfrm>
            <a:off x="498332" y="3725566"/>
            <a:ext cx="7866334" cy="2923977"/>
          </a:xfrm>
          <a:prstGeom prst="roundRect">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694730D-39E4-1285-C39A-18D39AA1B59D}"/>
              </a:ext>
            </a:extLst>
          </p:cNvPr>
          <p:cNvSpPr/>
          <p:nvPr/>
        </p:nvSpPr>
        <p:spPr>
          <a:xfrm>
            <a:off x="3728217" y="2921680"/>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81D2B366-6613-D410-6ACE-863346D4D1BE}"/>
              </a:ext>
            </a:extLst>
          </p:cNvPr>
          <p:cNvSpPr/>
          <p:nvPr/>
        </p:nvSpPr>
        <p:spPr>
          <a:xfrm>
            <a:off x="835972" y="1771754"/>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7" name="Rectangle 6">
            <a:extLst>
              <a:ext uri="{FF2B5EF4-FFF2-40B4-BE49-F238E27FC236}">
                <a16:creationId xmlns:a16="http://schemas.microsoft.com/office/drawing/2014/main" id="{F9FBE973-D276-2048-5548-9F82AD4B762F}"/>
              </a:ext>
            </a:extLst>
          </p:cNvPr>
          <p:cNvSpPr/>
          <p:nvPr/>
        </p:nvSpPr>
        <p:spPr>
          <a:xfrm>
            <a:off x="4813096" y="4192253"/>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ORA-PRO</a:t>
            </a:r>
          </a:p>
        </p:txBody>
      </p:sp>
      <p:sp>
        <p:nvSpPr>
          <p:cNvPr id="8" name="Rectangle 7">
            <a:extLst>
              <a:ext uri="{FF2B5EF4-FFF2-40B4-BE49-F238E27FC236}">
                <a16:creationId xmlns:a16="http://schemas.microsoft.com/office/drawing/2014/main" id="{2DC22B36-F3A5-4516-F332-553FB1C887AF}"/>
              </a:ext>
            </a:extLst>
          </p:cNvPr>
          <p:cNvSpPr/>
          <p:nvPr/>
        </p:nvSpPr>
        <p:spPr>
          <a:xfrm>
            <a:off x="3073630" y="4192069"/>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NetMapper</a:t>
            </a:r>
            <a:endParaRPr lang="en-US" sz="1200" b="1" dirty="0">
              <a:solidFill>
                <a:schemeClr val="tx1"/>
              </a:solidFill>
            </a:endParaRPr>
          </a:p>
        </p:txBody>
      </p:sp>
      <p:sp>
        <p:nvSpPr>
          <p:cNvPr id="9" name="Rectangle 8">
            <a:extLst>
              <a:ext uri="{FF2B5EF4-FFF2-40B4-BE49-F238E27FC236}">
                <a16:creationId xmlns:a16="http://schemas.microsoft.com/office/drawing/2014/main" id="{A36CFA7C-FBA3-524A-6BD6-03BCD4B28FA7}"/>
              </a:ext>
            </a:extLst>
          </p:cNvPr>
          <p:cNvSpPr/>
          <p:nvPr/>
        </p:nvSpPr>
        <p:spPr>
          <a:xfrm>
            <a:off x="3073629" y="4855296"/>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err="1">
                <a:solidFill>
                  <a:schemeClr val="tx1"/>
                </a:solidFill>
              </a:rPr>
              <a:t>BotHunter</a:t>
            </a:r>
            <a:endParaRPr lang="en-US" sz="1200" b="1" dirty="0">
              <a:solidFill>
                <a:schemeClr val="tx1"/>
              </a:solidFill>
            </a:endParaRPr>
          </a:p>
        </p:txBody>
      </p:sp>
      <p:sp>
        <p:nvSpPr>
          <p:cNvPr id="10" name="Rectangle 9">
            <a:extLst>
              <a:ext uri="{FF2B5EF4-FFF2-40B4-BE49-F238E27FC236}">
                <a16:creationId xmlns:a16="http://schemas.microsoft.com/office/drawing/2014/main" id="{05C11B40-19A0-0C54-BF4D-85450CE67B43}"/>
              </a:ext>
            </a:extLst>
          </p:cNvPr>
          <p:cNvSpPr/>
          <p:nvPr/>
        </p:nvSpPr>
        <p:spPr>
          <a:xfrm>
            <a:off x="3905260" y="601090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Social Media Tools</a:t>
            </a:r>
          </a:p>
        </p:txBody>
      </p:sp>
      <p:sp>
        <p:nvSpPr>
          <p:cNvPr id="11" name="Rectangle 10">
            <a:extLst>
              <a:ext uri="{FF2B5EF4-FFF2-40B4-BE49-F238E27FC236}">
                <a16:creationId xmlns:a16="http://schemas.microsoft.com/office/drawing/2014/main" id="{66CDF53A-7613-907F-258E-6A15E09A4492}"/>
              </a:ext>
            </a:extLst>
          </p:cNvPr>
          <p:cNvSpPr/>
          <p:nvPr/>
        </p:nvSpPr>
        <p:spPr>
          <a:xfrm>
            <a:off x="6463217" y="510228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Analyst Tools</a:t>
            </a:r>
          </a:p>
        </p:txBody>
      </p:sp>
      <p:sp>
        <p:nvSpPr>
          <p:cNvPr id="12" name="Rectangle 11">
            <a:extLst>
              <a:ext uri="{FF2B5EF4-FFF2-40B4-BE49-F238E27FC236}">
                <a16:creationId xmlns:a16="http://schemas.microsoft.com/office/drawing/2014/main" id="{EDD51DF8-2CC7-EF4F-537E-36CEA1BFF8BB}"/>
              </a:ext>
            </a:extLst>
          </p:cNvPr>
          <p:cNvSpPr/>
          <p:nvPr/>
        </p:nvSpPr>
        <p:spPr>
          <a:xfrm>
            <a:off x="8578262" y="4955471"/>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End-of-Day Briefing</a:t>
            </a:r>
          </a:p>
        </p:txBody>
      </p:sp>
      <p:sp>
        <p:nvSpPr>
          <p:cNvPr id="13" name="Rectangle 12">
            <a:extLst>
              <a:ext uri="{FF2B5EF4-FFF2-40B4-BE49-F238E27FC236}">
                <a16:creationId xmlns:a16="http://schemas.microsoft.com/office/drawing/2014/main" id="{15F04ADA-1DAD-0F6C-370B-BFD42E704B8F}"/>
              </a:ext>
            </a:extLst>
          </p:cNvPr>
          <p:cNvSpPr/>
          <p:nvPr/>
        </p:nvSpPr>
        <p:spPr>
          <a:xfrm>
            <a:off x="10458946" y="4952242"/>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Score/ Assessment</a:t>
            </a:r>
          </a:p>
        </p:txBody>
      </p:sp>
      <p:sp>
        <p:nvSpPr>
          <p:cNvPr id="14" name="Rectangle 13">
            <a:extLst>
              <a:ext uri="{FF2B5EF4-FFF2-40B4-BE49-F238E27FC236}">
                <a16:creationId xmlns:a16="http://schemas.microsoft.com/office/drawing/2014/main" id="{D1A8798B-5EE7-BF77-921F-AE738F933887}"/>
              </a:ext>
            </a:extLst>
          </p:cNvPr>
          <p:cNvSpPr/>
          <p:nvPr/>
        </p:nvSpPr>
        <p:spPr>
          <a:xfrm>
            <a:off x="8578261" y="4289473"/>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Learning Objectives</a:t>
            </a:r>
          </a:p>
        </p:txBody>
      </p:sp>
      <p:sp>
        <p:nvSpPr>
          <p:cNvPr id="15" name="Rectangle 14">
            <a:extLst>
              <a:ext uri="{FF2B5EF4-FFF2-40B4-BE49-F238E27FC236}">
                <a16:creationId xmlns:a16="http://schemas.microsoft.com/office/drawing/2014/main" id="{24505F15-ED6E-326D-06D6-CBB894BFA1A2}"/>
              </a:ext>
            </a:extLst>
          </p:cNvPr>
          <p:cNvSpPr/>
          <p:nvPr/>
        </p:nvSpPr>
        <p:spPr>
          <a:xfrm>
            <a:off x="835773" y="4189071"/>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6" name="Rectangle 15">
            <a:extLst>
              <a:ext uri="{FF2B5EF4-FFF2-40B4-BE49-F238E27FC236}">
                <a16:creationId xmlns:a16="http://schemas.microsoft.com/office/drawing/2014/main" id="{0E43676A-506F-1764-9E6E-D1FBFEFCC497}"/>
              </a:ext>
            </a:extLst>
          </p:cNvPr>
          <p:cNvSpPr/>
          <p:nvPr/>
        </p:nvSpPr>
        <p:spPr>
          <a:xfrm>
            <a:off x="3727250" y="1770940"/>
            <a:ext cx="1275695" cy="500512"/>
          </a:xfrm>
          <a:prstGeom prst="rect">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Social Media</a:t>
            </a:r>
          </a:p>
        </p:txBody>
      </p:sp>
      <p:sp>
        <p:nvSpPr>
          <p:cNvPr id="17" name="Rectangle 16">
            <a:extLst>
              <a:ext uri="{FF2B5EF4-FFF2-40B4-BE49-F238E27FC236}">
                <a16:creationId xmlns:a16="http://schemas.microsoft.com/office/drawing/2014/main" id="{48A04E30-95D5-A20F-A4D0-06A637F6B72F}"/>
              </a:ext>
            </a:extLst>
          </p:cNvPr>
          <p:cNvSpPr/>
          <p:nvPr/>
        </p:nvSpPr>
        <p:spPr>
          <a:xfrm>
            <a:off x="5598401" y="1769378"/>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Real World Platform</a:t>
            </a:r>
          </a:p>
        </p:txBody>
      </p:sp>
      <p:sp>
        <p:nvSpPr>
          <p:cNvPr id="18" name="Rectangle 17">
            <a:extLst>
              <a:ext uri="{FF2B5EF4-FFF2-40B4-BE49-F238E27FC236}">
                <a16:creationId xmlns:a16="http://schemas.microsoft.com/office/drawing/2014/main" id="{8B6B3E12-52B1-6222-E58D-A7358F45A9A7}"/>
              </a:ext>
            </a:extLst>
          </p:cNvPr>
          <p:cNvSpPr/>
          <p:nvPr/>
        </p:nvSpPr>
        <p:spPr>
          <a:xfrm>
            <a:off x="835775" y="5168723"/>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Fake Social Media Platform</a:t>
            </a:r>
          </a:p>
        </p:txBody>
      </p:sp>
      <p:sp>
        <p:nvSpPr>
          <p:cNvPr id="19" name="Rectangle 18">
            <a:extLst>
              <a:ext uri="{FF2B5EF4-FFF2-40B4-BE49-F238E27FC236}">
                <a16:creationId xmlns:a16="http://schemas.microsoft.com/office/drawing/2014/main" id="{EC7443BA-FADC-FFA6-2D56-5D846A888164}"/>
              </a:ext>
            </a:extLst>
          </p:cNvPr>
          <p:cNvSpPr/>
          <p:nvPr/>
        </p:nvSpPr>
        <p:spPr>
          <a:xfrm>
            <a:off x="835974" y="2921638"/>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sp>
        <p:nvSpPr>
          <p:cNvPr id="20" name="Rectangle 19">
            <a:extLst>
              <a:ext uri="{FF2B5EF4-FFF2-40B4-BE49-F238E27FC236}">
                <a16:creationId xmlns:a16="http://schemas.microsoft.com/office/drawing/2014/main" id="{73ECD2F2-9D99-5B6D-E32C-AEE7D97D179D}"/>
              </a:ext>
            </a:extLst>
          </p:cNvPr>
          <p:cNvSpPr/>
          <p:nvPr/>
        </p:nvSpPr>
        <p:spPr>
          <a:xfrm>
            <a:off x="8578259" y="5643068"/>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Process Feedback</a:t>
            </a:r>
          </a:p>
        </p:txBody>
      </p:sp>
      <p:cxnSp>
        <p:nvCxnSpPr>
          <p:cNvPr id="21" name="Connector: Elbow 20">
            <a:extLst>
              <a:ext uri="{FF2B5EF4-FFF2-40B4-BE49-F238E27FC236}">
                <a16:creationId xmlns:a16="http://schemas.microsoft.com/office/drawing/2014/main" id="{5BC6046E-840B-6F68-1292-C092D2287EA0}"/>
              </a:ext>
            </a:extLst>
          </p:cNvPr>
          <p:cNvCxnSpPr>
            <a:cxnSpLocks/>
            <a:stCxn id="19" idx="2"/>
            <a:endCxn id="15" idx="0"/>
          </p:cNvCxnSpPr>
          <p:nvPr/>
        </p:nvCxnSpPr>
        <p:spPr>
          <a:xfrm rot="5400000">
            <a:off x="1090262" y="3805510"/>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E1A1FA70-7433-F3B8-CE05-9F972D5826D8}"/>
              </a:ext>
            </a:extLst>
          </p:cNvPr>
          <p:cNvCxnSpPr>
            <a:cxnSpLocks/>
            <a:stCxn id="19" idx="0"/>
            <a:endCxn id="6" idx="2"/>
          </p:cNvCxnSpPr>
          <p:nvPr/>
        </p:nvCxnSpPr>
        <p:spPr>
          <a:xfrm rot="16200000" flipV="1">
            <a:off x="1149135" y="2596951"/>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9CC637B1-2EF8-F1B0-FD27-CAA494CE9C06}"/>
              </a:ext>
            </a:extLst>
          </p:cNvPr>
          <p:cNvCxnSpPr>
            <a:cxnSpLocks/>
            <a:stCxn id="6" idx="1"/>
            <a:endCxn id="19" idx="1"/>
          </p:cNvCxnSpPr>
          <p:nvPr/>
        </p:nvCxnSpPr>
        <p:spPr>
          <a:xfrm rot="10800000" flipH="1" flipV="1">
            <a:off x="835972" y="2022010"/>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E92DD99-0A12-EA7C-5245-0318A74B2B6B}"/>
              </a:ext>
            </a:extLst>
          </p:cNvPr>
          <p:cNvCxnSpPr>
            <a:cxnSpLocks/>
            <a:stCxn id="5" idx="1"/>
            <a:endCxn id="19" idx="3"/>
          </p:cNvCxnSpPr>
          <p:nvPr/>
        </p:nvCxnSpPr>
        <p:spPr>
          <a:xfrm rot="10800000">
            <a:off x="2111669" y="3171894"/>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97E5A6B-6733-FE6C-B4EF-1D59F94DE54C}"/>
              </a:ext>
            </a:extLst>
          </p:cNvPr>
          <p:cNvCxnSpPr>
            <a:cxnSpLocks/>
            <a:stCxn id="15" idx="2"/>
            <a:endCxn id="18" idx="0"/>
          </p:cNvCxnSpPr>
          <p:nvPr/>
        </p:nvCxnSpPr>
        <p:spPr>
          <a:xfrm rot="16200000" flipH="1">
            <a:off x="1234052" y="4929152"/>
            <a:ext cx="479140" cy="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A159E752-C129-BBDC-EED2-D64764DBEA81}"/>
              </a:ext>
            </a:extLst>
          </p:cNvPr>
          <p:cNvCxnSpPr>
            <a:cxnSpLocks/>
            <a:stCxn id="15" idx="3"/>
            <a:endCxn id="8" idx="1"/>
          </p:cNvCxnSpPr>
          <p:nvPr/>
        </p:nvCxnSpPr>
        <p:spPr>
          <a:xfrm>
            <a:off x="2111468" y="4439327"/>
            <a:ext cx="962162" cy="299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D2697A9C-C25E-D6C5-7AD8-42148877E81A}"/>
              </a:ext>
            </a:extLst>
          </p:cNvPr>
          <p:cNvCxnSpPr>
            <a:cxnSpLocks/>
            <a:stCxn id="15" idx="3"/>
            <a:endCxn id="9" idx="1"/>
          </p:cNvCxnSpPr>
          <p:nvPr/>
        </p:nvCxnSpPr>
        <p:spPr>
          <a:xfrm>
            <a:off x="2111468" y="4439327"/>
            <a:ext cx="962161" cy="666225"/>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7C30FE8-A91E-91F4-7699-5FC4A670B468}"/>
              </a:ext>
            </a:extLst>
          </p:cNvPr>
          <p:cNvCxnSpPr>
            <a:cxnSpLocks/>
            <a:stCxn id="15" idx="3"/>
            <a:endCxn id="10" idx="1"/>
          </p:cNvCxnSpPr>
          <p:nvPr/>
        </p:nvCxnSpPr>
        <p:spPr>
          <a:xfrm>
            <a:off x="2111468" y="4439327"/>
            <a:ext cx="1793792" cy="1821835"/>
          </a:xfrm>
          <a:prstGeom prst="bentConnector3">
            <a:avLst>
              <a:gd name="adj1" fmla="val 2649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8479E28-C4D9-8A95-98E2-34AF0BA716CA}"/>
              </a:ext>
            </a:extLst>
          </p:cNvPr>
          <p:cNvCxnSpPr>
            <a:cxnSpLocks/>
            <a:stCxn id="8" idx="3"/>
            <a:endCxn id="7" idx="1"/>
          </p:cNvCxnSpPr>
          <p:nvPr/>
        </p:nvCxnSpPr>
        <p:spPr>
          <a:xfrm>
            <a:off x="4349325" y="4442325"/>
            <a:ext cx="463771" cy="184"/>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109363DF-AC34-28B6-6947-AA4938AD5F89}"/>
              </a:ext>
            </a:extLst>
          </p:cNvPr>
          <p:cNvCxnSpPr>
            <a:cxnSpLocks/>
            <a:stCxn id="9" idx="3"/>
            <a:endCxn id="7" idx="1"/>
          </p:cNvCxnSpPr>
          <p:nvPr/>
        </p:nvCxnSpPr>
        <p:spPr>
          <a:xfrm flipV="1">
            <a:off x="4349324" y="4442509"/>
            <a:ext cx="463772" cy="66304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F298B96-FE26-8DA1-5300-3FF90BC1F0EE}"/>
              </a:ext>
            </a:extLst>
          </p:cNvPr>
          <p:cNvCxnSpPr>
            <a:cxnSpLocks/>
            <a:stCxn id="10" idx="3"/>
            <a:endCxn id="11" idx="1"/>
          </p:cNvCxnSpPr>
          <p:nvPr/>
        </p:nvCxnSpPr>
        <p:spPr>
          <a:xfrm flipV="1">
            <a:off x="5180955" y="5352539"/>
            <a:ext cx="1282262" cy="90862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D96A18B3-F0BA-3A20-5E30-406DFAAD37B9}"/>
              </a:ext>
            </a:extLst>
          </p:cNvPr>
          <p:cNvCxnSpPr>
            <a:cxnSpLocks/>
            <a:stCxn id="7" idx="2"/>
            <a:endCxn id="11" idx="1"/>
          </p:cNvCxnSpPr>
          <p:nvPr/>
        </p:nvCxnSpPr>
        <p:spPr>
          <a:xfrm rot="16200000" flipH="1">
            <a:off x="5627193" y="4516515"/>
            <a:ext cx="659774" cy="10122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CA4235F9-C4C4-E9E7-AC5B-F9AF06F24E16}"/>
              </a:ext>
            </a:extLst>
          </p:cNvPr>
          <p:cNvCxnSpPr>
            <a:cxnSpLocks/>
            <a:stCxn id="11" idx="3"/>
            <a:endCxn id="12" idx="1"/>
          </p:cNvCxnSpPr>
          <p:nvPr/>
        </p:nvCxnSpPr>
        <p:spPr>
          <a:xfrm flipV="1">
            <a:off x="7738912" y="5205727"/>
            <a:ext cx="839350" cy="14681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53CB78E-4968-FFED-01FE-DD1D214F40DC}"/>
              </a:ext>
            </a:extLst>
          </p:cNvPr>
          <p:cNvCxnSpPr>
            <a:cxnSpLocks/>
            <a:stCxn id="11" idx="2"/>
            <a:endCxn id="20" idx="1"/>
          </p:cNvCxnSpPr>
          <p:nvPr/>
        </p:nvCxnSpPr>
        <p:spPr>
          <a:xfrm rot="16200000" flipH="1">
            <a:off x="7694398" y="5009462"/>
            <a:ext cx="290529" cy="147719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697BBBA-3FC6-557E-2717-D56B9805EA55}"/>
              </a:ext>
            </a:extLst>
          </p:cNvPr>
          <p:cNvCxnSpPr>
            <a:cxnSpLocks/>
            <a:stCxn id="20" idx="3"/>
            <a:endCxn id="13" idx="2"/>
          </p:cNvCxnSpPr>
          <p:nvPr/>
        </p:nvCxnSpPr>
        <p:spPr>
          <a:xfrm flipV="1">
            <a:off x="9853954" y="5452754"/>
            <a:ext cx="1242840" cy="44057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6AFE5BFE-7D6D-9DA3-A0AE-BAFFEA2B0C7C}"/>
              </a:ext>
            </a:extLst>
          </p:cNvPr>
          <p:cNvCxnSpPr>
            <a:cxnSpLocks/>
            <a:stCxn id="12" idx="3"/>
            <a:endCxn id="13" idx="1"/>
          </p:cNvCxnSpPr>
          <p:nvPr/>
        </p:nvCxnSpPr>
        <p:spPr>
          <a:xfrm flipV="1">
            <a:off x="9853957" y="5202498"/>
            <a:ext cx="604989" cy="322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E6F36FD-4743-8687-BD52-4C32F3341537}"/>
              </a:ext>
            </a:extLst>
          </p:cNvPr>
          <p:cNvCxnSpPr>
            <a:cxnSpLocks/>
            <a:stCxn id="14" idx="3"/>
            <a:endCxn id="13" idx="0"/>
          </p:cNvCxnSpPr>
          <p:nvPr/>
        </p:nvCxnSpPr>
        <p:spPr>
          <a:xfrm>
            <a:off x="9853956" y="4539729"/>
            <a:ext cx="1242838" cy="41251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E6C778CA-746A-EE01-397A-23951B18FE82}"/>
              </a:ext>
            </a:extLst>
          </p:cNvPr>
          <p:cNvSpPr txBox="1"/>
          <p:nvPr/>
        </p:nvSpPr>
        <p:spPr>
          <a:xfrm>
            <a:off x="3791159" y="2440421"/>
            <a:ext cx="1292341" cy="246221"/>
          </a:xfrm>
          <a:prstGeom prst="rect">
            <a:avLst/>
          </a:prstGeom>
          <a:noFill/>
        </p:spPr>
        <p:txBody>
          <a:bodyPr wrap="none" rtlCol="0">
            <a:spAutoFit/>
          </a:bodyPr>
          <a:lstStyle/>
          <a:p>
            <a:r>
              <a:rPr lang="en-US" sz="1000" dirty="0"/>
              <a:t>Through ORA-PRO</a:t>
            </a:r>
          </a:p>
        </p:txBody>
      </p:sp>
      <p:sp>
        <p:nvSpPr>
          <p:cNvPr id="39" name="TextBox 38">
            <a:extLst>
              <a:ext uri="{FF2B5EF4-FFF2-40B4-BE49-F238E27FC236}">
                <a16:creationId xmlns:a16="http://schemas.microsoft.com/office/drawing/2014/main" id="{7F68FE04-719F-8F8E-9EFC-DBCA82FAC962}"/>
              </a:ext>
            </a:extLst>
          </p:cNvPr>
          <p:cNvSpPr txBox="1"/>
          <p:nvPr/>
        </p:nvSpPr>
        <p:spPr>
          <a:xfrm>
            <a:off x="2347772" y="2709371"/>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F7DBAFCB-42A2-5A02-371B-C736C4B7A5BE}"/>
              </a:ext>
            </a:extLst>
          </p:cNvPr>
          <p:cNvSpPr txBox="1"/>
          <p:nvPr/>
        </p:nvSpPr>
        <p:spPr>
          <a:xfrm>
            <a:off x="562240" y="2314317"/>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1" name="TextBox 40">
            <a:extLst>
              <a:ext uri="{FF2B5EF4-FFF2-40B4-BE49-F238E27FC236}">
                <a16:creationId xmlns:a16="http://schemas.microsoft.com/office/drawing/2014/main" id="{728602E4-742E-4545-872A-8AAAF35E5BF2}"/>
              </a:ext>
            </a:extLst>
          </p:cNvPr>
          <p:cNvSpPr txBox="1"/>
          <p:nvPr/>
        </p:nvSpPr>
        <p:spPr>
          <a:xfrm>
            <a:off x="929239" y="5695767"/>
            <a:ext cx="1088760" cy="246221"/>
          </a:xfrm>
          <a:prstGeom prst="rect">
            <a:avLst/>
          </a:prstGeom>
          <a:noFill/>
        </p:spPr>
        <p:txBody>
          <a:bodyPr wrap="none" rtlCol="0">
            <a:spAutoFit/>
          </a:bodyPr>
          <a:lstStyle/>
          <a:p>
            <a:r>
              <a:rPr lang="en-US" sz="1000" dirty="0"/>
              <a:t>User Immersion</a:t>
            </a:r>
          </a:p>
        </p:txBody>
      </p:sp>
      <p:sp>
        <p:nvSpPr>
          <p:cNvPr id="43" name="TextBox 42">
            <a:extLst>
              <a:ext uri="{FF2B5EF4-FFF2-40B4-BE49-F238E27FC236}">
                <a16:creationId xmlns:a16="http://schemas.microsoft.com/office/drawing/2014/main" id="{38690EED-DEB2-3D7C-C7DD-24F973FE043A}"/>
              </a:ext>
            </a:extLst>
          </p:cNvPr>
          <p:cNvSpPr txBox="1"/>
          <p:nvPr/>
        </p:nvSpPr>
        <p:spPr>
          <a:xfrm>
            <a:off x="5105748" y="1787265"/>
            <a:ext cx="389850" cy="246221"/>
          </a:xfrm>
          <a:prstGeom prst="rect">
            <a:avLst/>
          </a:prstGeom>
          <a:noFill/>
        </p:spPr>
        <p:txBody>
          <a:bodyPr wrap="none" rtlCol="0">
            <a:spAutoFit/>
          </a:bodyPr>
          <a:lstStyle/>
          <a:p>
            <a:r>
              <a:rPr lang="en-US" sz="1000" dirty="0"/>
              <a:t>API</a:t>
            </a:r>
          </a:p>
        </p:txBody>
      </p:sp>
      <p:cxnSp>
        <p:nvCxnSpPr>
          <p:cNvPr id="45" name="Straight Arrow Connector 44">
            <a:extLst>
              <a:ext uri="{FF2B5EF4-FFF2-40B4-BE49-F238E27FC236}">
                <a16:creationId xmlns:a16="http://schemas.microsoft.com/office/drawing/2014/main" id="{F2C01CD4-220B-463A-E8C2-8DCF598DA5D0}"/>
              </a:ext>
            </a:extLst>
          </p:cNvPr>
          <p:cNvCxnSpPr>
            <a:cxnSpLocks/>
            <a:stCxn id="16" idx="1"/>
            <a:endCxn id="66" idx="3"/>
          </p:cNvCxnSpPr>
          <p:nvPr/>
        </p:nvCxnSpPr>
        <p:spPr>
          <a:xfrm flipH="1">
            <a:off x="3266659" y="2021196"/>
            <a:ext cx="460591" cy="6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ABEE1373-87C9-5AAE-EBF2-C1912C0F85C5}"/>
              </a:ext>
            </a:extLst>
          </p:cNvPr>
          <p:cNvCxnSpPr>
            <a:cxnSpLocks/>
            <a:stCxn id="16" idx="2"/>
            <a:endCxn id="5" idx="0"/>
          </p:cNvCxnSpPr>
          <p:nvPr/>
        </p:nvCxnSpPr>
        <p:spPr>
          <a:xfrm>
            <a:off x="4365098" y="2271452"/>
            <a:ext cx="967" cy="6502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0F6F9803-D98B-2EA2-C754-B4B623CF920C}"/>
              </a:ext>
            </a:extLst>
          </p:cNvPr>
          <p:cNvSpPr/>
          <p:nvPr/>
        </p:nvSpPr>
        <p:spPr>
          <a:xfrm>
            <a:off x="6784824" y="254859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370B28F3-6967-BD0C-FB1D-B8F3D3F67F5E}"/>
              </a:ext>
            </a:extLst>
          </p:cNvPr>
          <p:cNvCxnSpPr>
            <a:cxnSpLocks/>
            <a:stCxn id="61" idx="2"/>
            <a:endCxn id="5" idx="3"/>
          </p:cNvCxnSpPr>
          <p:nvPr/>
        </p:nvCxnSpPr>
        <p:spPr>
          <a:xfrm rot="5400000">
            <a:off x="5386296" y="2659409"/>
            <a:ext cx="130143" cy="89491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4C83CD76-6E7C-6454-70DD-4963B2F8FA9E}"/>
              </a:ext>
            </a:extLst>
          </p:cNvPr>
          <p:cNvCxnSpPr>
            <a:cxnSpLocks/>
            <a:stCxn id="47" idx="2"/>
            <a:endCxn id="5" idx="3"/>
          </p:cNvCxnSpPr>
          <p:nvPr/>
        </p:nvCxnSpPr>
        <p:spPr>
          <a:xfrm rot="5400000">
            <a:off x="6151877" y="1901141"/>
            <a:ext cx="122830" cy="2418760"/>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1C230361-2FAD-5FC6-7902-0E389DF9FBEA}"/>
              </a:ext>
            </a:extLst>
          </p:cNvPr>
          <p:cNvCxnSpPr>
            <a:cxnSpLocks/>
            <a:stCxn id="17" idx="1"/>
            <a:endCxn id="16" idx="3"/>
          </p:cNvCxnSpPr>
          <p:nvPr/>
        </p:nvCxnSpPr>
        <p:spPr>
          <a:xfrm flipH="1">
            <a:off x="5002945" y="2019634"/>
            <a:ext cx="595456" cy="15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1" name="Rectangle 50">
            <a:extLst>
              <a:ext uri="{FF2B5EF4-FFF2-40B4-BE49-F238E27FC236}">
                <a16:creationId xmlns:a16="http://schemas.microsoft.com/office/drawing/2014/main" id="{FC1B49F4-19F1-D387-AFFA-44967C40FEB0}"/>
              </a:ext>
            </a:extLst>
          </p:cNvPr>
          <p:cNvSpPr/>
          <p:nvPr/>
        </p:nvSpPr>
        <p:spPr>
          <a:xfrm>
            <a:off x="8578260" y="329161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2C34707B-F64A-ABEF-9520-C92EF30BEDC3}"/>
              </a:ext>
            </a:extLst>
          </p:cNvPr>
          <p:cNvCxnSpPr>
            <a:cxnSpLocks/>
            <a:stCxn id="5" idx="2"/>
            <a:endCxn id="51" idx="1"/>
          </p:cNvCxnSpPr>
          <p:nvPr/>
        </p:nvCxnSpPr>
        <p:spPr>
          <a:xfrm rot="16200000" flipH="1">
            <a:off x="6412322" y="1375934"/>
            <a:ext cx="119681" cy="421219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94A6747F-5BFD-BA09-8BB5-5A0373A2F9FD}"/>
              </a:ext>
            </a:extLst>
          </p:cNvPr>
          <p:cNvSpPr/>
          <p:nvPr/>
        </p:nvSpPr>
        <p:spPr>
          <a:xfrm>
            <a:off x="6463217" y="416290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AD3E3DF0-4AA0-7ED8-3882-98A15AEA67F6}"/>
              </a:ext>
            </a:extLst>
          </p:cNvPr>
          <p:cNvCxnSpPr>
            <a:cxnSpLocks/>
            <a:stCxn id="5" idx="2"/>
            <a:endCxn id="53" idx="0"/>
          </p:cNvCxnSpPr>
          <p:nvPr/>
        </p:nvCxnSpPr>
        <p:spPr>
          <a:xfrm rot="16200000" flipH="1">
            <a:off x="5363207" y="2425050"/>
            <a:ext cx="740716" cy="2735000"/>
          </a:xfrm>
          <a:prstGeom prst="bentConnector3">
            <a:avLst>
              <a:gd name="adj1" fmla="val 16764"/>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75526CA5-9523-0247-2D9F-74E4C567316F}"/>
              </a:ext>
            </a:extLst>
          </p:cNvPr>
          <p:cNvCxnSpPr>
            <a:cxnSpLocks/>
            <a:stCxn id="53" idx="3"/>
            <a:endCxn id="12" idx="1"/>
          </p:cNvCxnSpPr>
          <p:nvPr/>
        </p:nvCxnSpPr>
        <p:spPr>
          <a:xfrm>
            <a:off x="7738912" y="4413164"/>
            <a:ext cx="839350" cy="79256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7D1B109-007E-8095-3A4F-F0E673EB2062}"/>
              </a:ext>
            </a:extLst>
          </p:cNvPr>
          <p:cNvSpPr txBox="1"/>
          <p:nvPr/>
        </p:nvSpPr>
        <p:spPr>
          <a:xfrm>
            <a:off x="3559305" y="3752169"/>
            <a:ext cx="1744388" cy="307777"/>
          </a:xfrm>
          <a:prstGeom prst="rect">
            <a:avLst/>
          </a:prstGeom>
          <a:noFill/>
        </p:spPr>
        <p:txBody>
          <a:bodyPr wrap="none" rtlCol="0">
            <a:spAutoFit/>
          </a:bodyPr>
          <a:lstStyle/>
          <a:p>
            <a:pPr algn="ctr"/>
            <a:r>
              <a:rPr lang="en-US" b="1" dirty="0"/>
              <a:t>Training Audience</a:t>
            </a:r>
          </a:p>
        </p:txBody>
      </p:sp>
      <p:sp>
        <p:nvSpPr>
          <p:cNvPr id="3" name="Rectangle 2">
            <a:extLst>
              <a:ext uri="{FF2B5EF4-FFF2-40B4-BE49-F238E27FC236}">
                <a16:creationId xmlns:a16="http://schemas.microsoft.com/office/drawing/2014/main" id="{EAFABF13-BDC1-C584-DF88-3D9669AE138F}"/>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60" name="Rectangle 59">
            <a:extLst>
              <a:ext uri="{FF2B5EF4-FFF2-40B4-BE49-F238E27FC236}">
                <a16:creationId xmlns:a16="http://schemas.microsoft.com/office/drawing/2014/main" id="{9A1E3D45-046D-04CB-78DC-4C42222444BD}"/>
              </a:ext>
            </a:extLst>
          </p:cNvPr>
          <p:cNvSpPr/>
          <p:nvPr/>
        </p:nvSpPr>
        <p:spPr>
          <a:xfrm>
            <a:off x="10824271" y="3545914"/>
            <a:ext cx="1275695" cy="500512"/>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Products</a:t>
            </a:r>
          </a:p>
        </p:txBody>
      </p:sp>
      <p:sp>
        <p:nvSpPr>
          <p:cNvPr id="61" name="Rectangle 60">
            <a:extLst>
              <a:ext uri="{FF2B5EF4-FFF2-40B4-BE49-F238E27FC236}">
                <a16:creationId xmlns:a16="http://schemas.microsoft.com/office/drawing/2014/main" id="{B078A597-39A4-973E-F20B-B9261A8E43A2}"/>
              </a:ext>
            </a:extLst>
          </p:cNvPr>
          <p:cNvSpPr/>
          <p:nvPr/>
        </p:nvSpPr>
        <p:spPr>
          <a:xfrm>
            <a:off x="5260974" y="254128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39050671-4C3B-668F-D4D3-0D960AFF2F90}"/>
              </a:ext>
            </a:extLst>
          </p:cNvPr>
          <p:cNvSpPr/>
          <p:nvPr/>
        </p:nvSpPr>
        <p:spPr>
          <a:xfrm>
            <a:off x="2444138" y="3218679"/>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F3F89DF0-DA75-BC3F-07AD-89689FC9008A}"/>
              </a:ext>
            </a:extLst>
          </p:cNvPr>
          <p:cNvSpPr/>
          <p:nvPr/>
        </p:nvSpPr>
        <p:spPr>
          <a:xfrm>
            <a:off x="2332319" y="1811537"/>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C66CBE41-FC78-4D89-F502-B20EF8014C1D}"/>
              </a:ext>
            </a:extLst>
          </p:cNvPr>
          <p:cNvSpPr/>
          <p:nvPr/>
        </p:nvSpPr>
        <p:spPr>
          <a:xfrm>
            <a:off x="2150007" y="1941775"/>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6FC6BB9-31BD-2ABC-C2A4-7B3BCE8ADB9C}"/>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Products</a:t>
            </a:r>
          </a:p>
        </p:txBody>
      </p:sp>
      <p:sp>
        <p:nvSpPr>
          <p:cNvPr id="78" name="Rectangle 77">
            <a:extLst>
              <a:ext uri="{FF2B5EF4-FFF2-40B4-BE49-F238E27FC236}">
                <a16:creationId xmlns:a16="http://schemas.microsoft.com/office/drawing/2014/main" id="{BD2A4CC5-6841-A231-4323-49A791DF7E5B}"/>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Processes</a:t>
            </a:r>
          </a:p>
        </p:txBody>
      </p:sp>
    </p:spTree>
    <p:extLst>
      <p:ext uri="{BB962C8B-B14F-4D97-AF65-F5344CB8AC3E}">
        <p14:creationId xmlns:p14="http://schemas.microsoft.com/office/powerpoint/2010/main" val="529924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C992EC2-646B-A5A5-1F3D-3C2859287715}"/>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5697D8D-8F47-2BAA-2243-8C6B0754E360}"/>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B47A53D6-3DA9-BA10-5F62-71A737C1390E}"/>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12</a:t>
            </a:fld>
            <a:endParaRPr dirty="0"/>
          </a:p>
        </p:txBody>
      </p:sp>
      <p:sp>
        <p:nvSpPr>
          <p:cNvPr id="5" name="Rectangle 4">
            <a:extLst>
              <a:ext uri="{FF2B5EF4-FFF2-40B4-BE49-F238E27FC236}">
                <a16:creationId xmlns:a16="http://schemas.microsoft.com/office/drawing/2014/main" id="{963124A1-6350-E666-B288-7939345C3637}"/>
              </a:ext>
            </a:extLst>
          </p:cNvPr>
          <p:cNvSpPr/>
          <p:nvPr/>
        </p:nvSpPr>
        <p:spPr>
          <a:xfrm>
            <a:off x="5871977" y="359280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807C83D1-0181-01F2-6665-D4176DF80805}"/>
              </a:ext>
            </a:extLst>
          </p:cNvPr>
          <p:cNvSpPr/>
          <p:nvPr/>
        </p:nvSpPr>
        <p:spPr>
          <a:xfrm>
            <a:off x="2979732" y="244288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15" name="Rectangle 14">
            <a:extLst>
              <a:ext uri="{FF2B5EF4-FFF2-40B4-BE49-F238E27FC236}">
                <a16:creationId xmlns:a16="http://schemas.microsoft.com/office/drawing/2014/main" id="{6FC104E2-C2C1-3C0B-8307-070FE1CFDB07}"/>
              </a:ext>
            </a:extLst>
          </p:cNvPr>
          <p:cNvSpPr/>
          <p:nvPr/>
        </p:nvSpPr>
        <p:spPr>
          <a:xfrm>
            <a:off x="2979533"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9" name="Rectangle 18">
            <a:extLst>
              <a:ext uri="{FF2B5EF4-FFF2-40B4-BE49-F238E27FC236}">
                <a16:creationId xmlns:a16="http://schemas.microsoft.com/office/drawing/2014/main" id="{06894014-A3B4-CDD3-584C-56EA3A0E2E09}"/>
              </a:ext>
            </a:extLst>
          </p:cNvPr>
          <p:cNvSpPr/>
          <p:nvPr/>
        </p:nvSpPr>
        <p:spPr>
          <a:xfrm>
            <a:off x="2979734" y="359276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21" name="Connector: Elbow 20">
            <a:extLst>
              <a:ext uri="{FF2B5EF4-FFF2-40B4-BE49-F238E27FC236}">
                <a16:creationId xmlns:a16="http://schemas.microsoft.com/office/drawing/2014/main" id="{537E00B1-1B1D-2536-A569-2DF94045B478}"/>
              </a:ext>
            </a:extLst>
          </p:cNvPr>
          <p:cNvCxnSpPr>
            <a:cxnSpLocks/>
            <a:stCxn id="19" idx="2"/>
            <a:endCxn id="15" idx="0"/>
          </p:cNvCxnSpPr>
          <p:nvPr/>
        </p:nvCxnSpPr>
        <p:spPr>
          <a:xfrm rot="5400000">
            <a:off x="3234022" y="447663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BA2FD0E-4DD7-BE59-28DA-570AA3EBB4EE}"/>
              </a:ext>
            </a:extLst>
          </p:cNvPr>
          <p:cNvCxnSpPr>
            <a:cxnSpLocks/>
            <a:stCxn id="19" idx="0"/>
            <a:endCxn id="6" idx="2"/>
          </p:cNvCxnSpPr>
          <p:nvPr/>
        </p:nvCxnSpPr>
        <p:spPr>
          <a:xfrm rot="16200000" flipV="1">
            <a:off x="3292895" y="326807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4713FB6-11E2-B7D3-197B-85284725317B}"/>
              </a:ext>
            </a:extLst>
          </p:cNvPr>
          <p:cNvCxnSpPr>
            <a:cxnSpLocks/>
            <a:stCxn id="6" idx="1"/>
            <a:endCxn id="19" idx="1"/>
          </p:cNvCxnSpPr>
          <p:nvPr/>
        </p:nvCxnSpPr>
        <p:spPr>
          <a:xfrm rot="10800000" flipH="1" flipV="1">
            <a:off x="2979732" y="269313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B8D19D51-FC85-D219-90F8-3E21A751712A}"/>
              </a:ext>
            </a:extLst>
          </p:cNvPr>
          <p:cNvCxnSpPr>
            <a:cxnSpLocks/>
            <a:stCxn id="5" idx="1"/>
            <a:endCxn id="19" idx="3"/>
          </p:cNvCxnSpPr>
          <p:nvPr/>
        </p:nvCxnSpPr>
        <p:spPr>
          <a:xfrm rot="10800000">
            <a:off x="4255429" y="384302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93CE482-7916-BAAC-42BD-2A9032A78389}"/>
              </a:ext>
            </a:extLst>
          </p:cNvPr>
          <p:cNvSpPr txBox="1"/>
          <p:nvPr/>
        </p:nvSpPr>
        <p:spPr>
          <a:xfrm>
            <a:off x="4491532" y="3380497"/>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DEC45697-C427-989F-F3BE-D6AA7A94A7B1}"/>
              </a:ext>
            </a:extLst>
          </p:cNvPr>
          <p:cNvSpPr txBox="1"/>
          <p:nvPr/>
        </p:nvSpPr>
        <p:spPr>
          <a:xfrm>
            <a:off x="2706000" y="298544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7" name="Rectangle 46">
            <a:extLst>
              <a:ext uri="{FF2B5EF4-FFF2-40B4-BE49-F238E27FC236}">
                <a16:creationId xmlns:a16="http://schemas.microsoft.com/office/drawing/2014/main" id="{8BFABD4A-FB28-D985-9C31-CDB6D7ED981A}"/>
              </a:ext>
            </a:extLst>
          </p:cNvPr>
          <p:cNvSpPr/>
          <p:nvPr/>
        </p:nvSpPr>
        <p:spPr>
          <a:xfrm>
            <a:off x="7673551" y="359276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33BBDF77-1FDF-D318-9A66-1C7E4223F766}"/>
              </a:ext>
            </a:extLst>
          </p:cNvPr>
          <p:cNvCxnSpPr>
            <a:cxnSpLocks/>
            <a:stCxn id="61" idx="2"/>
            <a:endCxn id="5" idx="0"/>
          </p:cNvCxnSpPr>
          <p:nvPr/>
        </p:nvCxnSpPr>
        <p:spPr>
          <a:xfrm rot="16200000" flipH="1">
            <a:off x="6205660" y="328864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C7BF8CB3-D8E7-3FBD-5880-F820419DC427}"/>
              </a:ext>
            </a:extLst>
          </p:cNvPr>
          <p:cNvCxnSpPr>
            <a:cxnSpLocks/>
            <a:stCxn id="47" idx="1"/>
            <a:endCxn id="5" idx="3"/>
          </p:cNvCxnSpPr>
          <p:nvPr/>
        </p:nvCxnSpPr>
        <p:spPr>
          <a:xfrm rot="10800000" flipV="1">
            <a:off x="7147673" y="384302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1F9B8A9A-FEBA-AC06-6E08-088A643B689A}"/>
              </a:ext>
            </a:extLst>
          </p:cNvPr>
          <p:cNvSpPr/>
          <p:nvPr/>
        </p:nvSpPr>
        <p:spPr>
          <a:xfrm>
            <a:off x="6677856" y="485611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C1A5AA4B-8021-12BE-CE5A-C07536AF5F72}"/>
              </a:ext>
            </a:extLst>
          </p:cNvPr>
          <p:cNvCxnSpPr>
            <a:cxnSpLocks/>
            <a:stCxn id="5" idx="2"/>
            <a:endCxn id="51" idx="0"/>
          </p:cNvCxnSpPr>
          <p:nvPr/>
        </p:nvCxnSpPr>
        <p:spPr>
          <a:xfrm rot="16200000" flipH="1">
            <a:off x="6531364" y="407177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17DE2721-04FC-8DB3-C5C5-4CE4DC18EDCB}"/>
              </a:ext>
            </a:extLst>
          </p:cNvPr>
          <p:cNvSpPr/>
          <p:nvPr/>
        </p:nvSpPr>
        <p:spPr>
          <a:xfrm>
            <a:off x="5132568"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89C1F972-2906-6A35-DE4C-AD3DA6F2E8BB}"/>
              </a:ext>
            </a:extLst>
          </p:cNvPr>
          <p:cNvCxnSpPr>
            <a:cxnSpLocks/>
            <a:stCxn id="5" idx="2"/>
            <a:endCxn id="53" idx="0"/>
          </p:cNvCxnSpPr>
          <p:nvPr/>
        </p:nvCxnSpPr>
        <p:spPr>
          <a:xfrm rot="5400000">
            <a:off x="5756682" y="410705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DAD67E6D-70E1-743E-A40F-8C7BE2CF9101}"/>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61" name="Rectangle 60">
            <a:extLst>
              <a:ext uri="{FF2B5EF4-FFF2-40B4-BE49-F238E27FC236}">
                <a16:creationId xmlns:a16="http://schemas.microsoft.com/office/drawing/2014/main" id="{1007211B-2FA1-1457-8D72-DA3389EA7254}"/>
              </a:ext>
            </a:extLst>
          </p:cNvPr>
          <p:cNvSpPr/>
          <p:nvPr/>
        </p:nvSpPr>
        <p:spPr>
          <a:xfrm>
            <a:off x="5871009" y="248493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B77C40D5-F8C1-E6A3-DE87-9681BF9711D4}"/>
              </a:ext>
            </a:extLst>
          </p:cNvPr>
          <p:cNvSpPr/>
          <p:nvPr/>
        </p:nvSpPr>
        <p:spPr>
          <a:xfrm>
            <a:off x="4587898" y="388980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E26FFDC7-C8C0-41F3-8117-FCA9B3FCD48B}"/>
              </a:ext>
            </a:extLst>
          </p:cNvPr>
          <p:cNvSpPr/>
          <p:nvPr/>
        </p:nvSpPr>
        <p:spPr>
          <a:xfrm>
            <a:off x="4476079" y="248266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09E5CAFC-CA13-558B-0EDC-4F2EB7B6606C}"/>
              </a:ext>
            </a:extLst>
          </p:cNvPr>
          <p:cNvSpPr/>
          <p:nvPr/>
        </p:nvSpPr>
        <p:spPr>
          <a:xfrm>
            <a:off x="4293767" y="261290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7FC2483C-5100-6AF5-A688-A1658C5B1076}"/>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Products</a:t>
            </a:r>
          </a:p>
        </p:txBody>
      </p:sp>
      <p:sp>
        <p:nvSpPr>
          <p:cNvPr id="76" name="Rectangle 75">
            <a:extLst>
              <a:ext uri="{FF2B5EF4-FFF2-40B4-BE49-F238E27FC236}">
                <a16:creationId xmlns:a16="http://schemas.microsoft.com/office/drawing/2014/main" id="{16D37DF0-1DBC-E820-4FFF-90B6033F3BB6}"/>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Processes</a:t>
            </a:r>
          </a:p>
        </p:txBody>
      </p:sp>
      <p:sp>
        <p:nvSpPr>
          <p:cNvPr id="78" name="Oval 77">
            <a:extLst>
              <a:ext uri="{FF2B5EF4-FFF2-40B4-BE49-F238E27FC236}">
                <a16:creationId xmlns:a16="http://schemas.microsoft.com/office/drawing/2014/main" id="{F571E703-CAC9-0001-80C5-C4D93489FCB4}"/>
              </a:ext>
            </a:extLst>
          </p:cNvPr>
          <p:cNvSpPr/>
          <p:nvPr/>
        </p:nvSpPr>
        <p:spPr>
          <a:xfrm>
            <a:off x="5622857" y="3325413"/>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2760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91CAEF11-D137-536A-B815-62344791E7C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11BC0E4-22C7-481D-E979-27E7665DC52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6C0FDF16-26A2-F6FC-3F8D-652A540E50ED}"/>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13</a:t>
            </a:fld>
            <a:endParaRPr/>
          </a:p>
        </p:txBody>
      </p:sp>
      <p:sp>
        <p:nvSpPr>
          <p:cNvPr id="35" name="TextBox 34">
            <a:extLst>
              <a:ext uri="{FF2B5EF4-FFF2-40B4-BE49-F238E27FC236}">
                <a16:creationId xmlns:a16="http://schemas.microsoft.com/office/drawing/2014/main" id="{9C7BAA28-E1F1-B5F1-6944-91CC2B68EB03}"/>
              </a:ext>
            </a:extLst>
          </p:cNvPr>
          <p:cNvSpPr txBox="1"/>
          <p:nvPr/>
        </p:nvSpPr>
        <p:spPr>
          <a:xfrm>
            <a:off x="7198360" y="1801990"/>
            <a:ext cx="4864842" cy="4247317"/>
          </a:xfrm>
          <a:prstGeom prst="rect">
            <a:avLst/>
          </a:prstGeom>
          <a:noFill/>
        </p:spPr>
        <p:txBody>
          <a:bodyPr wrap="square" rtlCol="0">
            <a:spAutoFit/>
          </a:bodyPr>
          <a:lstStyle/>
          <a:p>
            <a:r>
              <a:rPr lang="en-US" sz="1800" dirty="0"/>
              <a:t>AESOP allows Information Environment planners to develop social-cyber exercise scenarios from scratch or develop social-cyber vignettes for integration with existing scenarios. </a:t>
            </a:r>
          </a:p>
          <a:p>
            <a:endParaRPr lang="en-US" sz="1800" dirty="0"/>
          </a:p>
          <a:p>
            <a:r>
              <a:rPr lang="en-US" sz="1800" dirty="0"/>
              <a:t>It leverages large language model (LLM) artificial intelligence (AI) to reduce planner load and increase realism and immersion for the training audience.</a:t>
            </a:r>
          </a:p>
          <a:p>
            <a:endParaRPr lang="en-US" sz="1800" dirty="0"/>
          </a:p>
          <a:p>
            <a:r>
              <a:rPr lang="en-US" sz="1800" dirty="0"/>
              <a:t>Planners complete basic fields – such as date ranges and summaries – and a configured external LLM is used to generate surrounding details. </a:t>
            </a:r>
          </a:p>
        </p:txBody>
      </p:sp>
      <p:sp>
        <p:nvSpPr>
          <p:cNvPr id="75" name="Rectangle 74">
            <a:extLst>
              <a:ext uri="{FF2B5EF4-FFF2-40B4-BE49-F238E27FC236}">
                <a16:creationId xmlns:a16="http://schemas.microsoft.com/office/drawing/2014/main" id="{59552877-2592-E4A4-D90E-BD10FB47BB98}"/>
              </a:ext>
            </a:extLst>
          </p:cNvPr>
          <p:cNvSpPr/>
          <p:nvPr/>
        </p:nvSpPr>
        <p:spPr>
          <a:xfrm>
            <a:off x="3826692" y="332141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76" name="Rectangle 75">
            <a:extLst>
              <a:ext uri="{FF2B5EF4-FFF2-40B4-BE49-F238E27FC236}">
                <a16:creationId xmlns:a16="http://schemas.microsoft.com/office/drawing/2014/main" id="{C6CA388E-DD87-A0F9-09E1-59FF082EA65B}"/>
              </a:ext>
            </a:extLst>
          </p:cNvPr>
          <p:cNvSpPr/>
          <p:nvPr/>
        </p:nvSpPr>
        <p:spPr>
          <a:xfrm>
            <a:off x="934447" y="217149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77" name="Rectangle 76">
            <a:extLst>
              <a:ext uri="{FF2B5EF4-FFF2-40B4-BE49-F238E27FC236}">
                <a16:creationId xmlns:a16="http://schemas.microsoft.com/office/drawing/2014/main" id="{A216E74D-6E5B-5DA6-BFBC-621258394E84}"/>
              </a:ext>
            </a:extLst>
          </p:cNvPr>
          <p:cNvSpPr/>
          <p:nvPr/>
        </p:nvSpPr>
        <p:spPr>
          <a:xfrm>
            <a:off x="934248" y="458880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78" name="Rectangle 77">
            <a:extLst>
              <a:ext uri="{FF2B5EF4-FFF2-40B4-BE49-F238E27FC236}">
                <a16:creationId xmlns:a16="http://schemas.microsoft.com/office/drawing/2014/main" id="{A64F74F3-E936-0968-64A8-A1A0D2335FEF}"/>
              </a:ext>
            </a:extLst>
          </p:cNvPr>
          <p:cNvSpPr/>
          <p:nvPr/>
        </p:nvSpPr>
        <p:spPr>
          <a:xfrm>
            <a:off x="934449" y="332137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79" name="Connector: Elbow 78">
            <a:extLst>
              <a:ext uri="{FF2B5EF4-FFF2-40B4-BE49-F238E27FC236}">
                <a16:creationId xmlns:a16="http://schemas.microsoft.com/office/drawing/2014/main" id="{F24FEF12-A5AB-06C3-B021-EC0F5672F4D6}"/>
              </a:ext>
            </a:extLst>
          </p:cNvPr>
          <p:cNvCxnSpPr>
            <a:cxnSpLocks/>
            <a:stCxn id="78" idx="2"/>
            <a:endCxn id="77" idx="0"/>
          </p:cNvCxnSpPr>
          <p:nvPr/>
        </p:nvCxnSpPr>
        <p:spPr>
          <a:xfrm rot="5400000">
            <a:off x="1188737" y="420524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A10CBE74-978B-325F-8A3C-6FC6A60626A1}"/>
              </a:ext>
            </a:extLst>
          </p:cNvPr>
          <p:cNvCxnSpPr>
            <a:cxnSpLocks/>
            <a:stCxn id="78" idx="0"/>
            <a:endCxn id="76" idx="2"/>
          </p:cNvCxnSpPr>
          <p:nvPr/>
        </p:nvCxnSpPr>
        <p:spPr>
          <a:xfrm rot="16200000" flipV="1">
            <a:off x="1247610" y="299668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EA2822A1-E0D4-5AD3-1500-D2115E192276}"/>
              </a:ext>
            </a:extLst>
          </p:cNvPr>
          <p:cNvCxnSpPr>
            <a:cxnSpLocks/>
            <a:stCxn id="76" idx="1"/>
            <a:endCxn id="78" idx="1"/>
          </p:cNvCxnSpPr>
          <p:nvPr/>
        </p:nvCxnSpPr>
        <p:spPr>
          <a:xfrm rot="10800000" flipH="1" flipV="1">
            <a:off x="934447" y="242174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E0B49917-BBD4-7B3C-C30D-B4EE34A0E550}"/>
              </a:ext>
            </a:extLst>
          </p:cNvPr>
          <p:cNvCxnSpPr>
            <a:cxnSpLocks/>
            <a:stCxn id="75" idx="1"/>
            <a:endCxn id="78" idx="3"/>
          </p:cNvCxnSpPr>
          <p:nvPr/>
        </p:nvCxnSpPr>
        <p:spPr>
          <a:xfrm rot="10800000">
            <a:off x="2210144" y="357163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8ED12C08-7737-3CA7-02D4-49442229F610}"/>
              </a:ext>
            </a:extLst>
          </p:cNvPr>
          <p:cNvSpPr txBox="1"/>
          <p:nvPr/>
        </p:nvSpPr>
        <p:spPr>
          <a:xfrm>
            <a:off x="2446247" y="3109107"/>
            <a:ext cx="1131325" cy="400110"/>
          </a:xfrm>
          <a:prstGeom prst="rect">
            <a:avLst/>
          </a:prstGeom>
          <a:noFill/>
        </p:spPr>
        <p:txBody>
          <a:bodyPr wrap="square" rtlCol="0">
            <a:spAutoFit/>
          </a:bodyPr>
          <a:lstStyle/>
          <a:p>
            <a:pPr algn="ctr"/>
            <a:r>
              <a:rPr lang="en-US" sz="1000" dirty="0"/>
              <a:t>Synthetic Templates</a:t>
            </a:r>
          </a:p>
        </p:txBody>
      </p:sp>
      <p:sp>
        <p:nvSpPr>
          <p:cNvPr id="84" name="TextBox 83">
            <a:extLst>
              <a:ext uri="{FF2B5EF4-FFF2-40B4-BE49-F238E27FC236}">
                <a16:creationId xmlns:a16="http://schemas.microsoft.com/office/drawing/2014/main" id="{E211402C-E9C2-3504-6100-0AEF46E8B4B8}"/>
              </a:ext>
            </a:extLst>
          </p:cNvPr>
          <p:cNvSpPr txBox="1"/>
          <p:nvPr/>
        </p:nvSpPr>
        <p:spPr>
          <a:xfrm>
            <a:off x="660715" y="271405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85" name="Rectangle 84">
            <a:extLst>
              <a:ext uri="{FF2B5EF4-FFF2-40B4-BE49-F238E27FC236}">
                <a16:creationId xmlns:a16="http://schemas.microsoft.com/office/drawing/2014/main" id="{301BB1D1-5AB5-FD9E-1BCB-35941789224F}"/>
              </a:ext>
            </a:extLst>
          </p:cNvPr>
          <p:cNvSpPr/>
          <p:nvPr/>
        </p:nvSpPr>
        <p:spPr>
          <a:xfrm>
            <a:off x="5628266" y="332137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86" name="Connector: Elbow 85">
            <a:extLst>
              <a:ext uri="{FF2B5EF4-FFF2-40B4-BE49-F238E27FC236}">
                <a16:creationId xmlns:a16="http://schemas.microsoft.com/office/drawing/2014/main" id="{6068D04F-F316-364B-B894-4F41692D32B8}"/>
              </a:ext>
            </a:extLst>
          </p:cNvPr>
          <p:cNvCxnSpPr>
            <a:cxnSpLocks/>
            <a:stCxn id="92" idx="2"/>
            <a:endCxn id="75" idx="0"/>
          </p:cNvCxnSpPr>
          <p:nvPr/>
        </p:nvCxnSpPr>
        <p:spPr>
          <a:xfrm rot="16200000" flipH="1">
            <a:off x="4160375" y="301725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a:extLst>
              <a:ext uri="{FF2B5EF4-FFF2-40B4-BE49-F238E27FC236}">
                <a16:creationId xmlns:a16="http://schemas.microsoft.com/office/drawing/2014/main" id="{8E2D2676-C019-B893-1C06-3EC74E85D42E}"/>
              </a:ext>
            </a:extLst>
          </p:cNvPr>
          <p:cNvCxnSpPr>
            <a:cxnSpLocks/>
            <a:stCxn id="85" idx="1"/>
            <a:endCxn id="75" idx="3"/>
          </p:cNvCxnSpPr>
          <p:nvPr/>
        </p:nvCxnSpPr>
        <p:spPr>
          <a:xfrm rot="10800000" flipV="1">
            <a:off x="5102388" y="357163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87">
            <a:extLst>
              <a:ext uri="{FF2B5EF4-FFF2-40B4-BE49-F238E27FC236}">
                <a16:creationId xmlns:a16="http://schemas.microsoft.com/office/drawing/2014/main" id="{82DE34E2-427A-0A20-3B41-9D50712AD0A9}"/>
              </a:ext>
            </a:extLst>
          </p:cNvPr>
          <p:cNvSpPr/>
          <p:nvPr/>
        </p:nvSpPr>
        <p:spPr>
          <a:xfrm>
            <a:off x="4632571" y="458472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89" name="Connector: Elbow 88">
            <a:extLst>
              <a:ext uri="{FF2B5EF4-FFF2-40B4-BE49-F238E27FC236}">
                <a16:creationId xmlns:a16="http://schemas.microsoft.com/office/drawing/2014/main" id="{98362562-7950-68B5-04DE-8581F2377CDB}"/>
              </a:ext>
            </a:extLst>
          </p:cNvPr>
          <p:cNvCxnSpPr>
            <a:cxnSpLocks/>
            <a:stCxn id="75" idx="2"/>
            <a:endCxn id="88" idx="0"/>
          </p:cNvCxnSpPr>
          <p:nvPr/>
        </p:nvCxnSpPr>
        <p:spPr>
          <a:xfrm rot="16200000" flipH="1">
            <a:off x="4486079" y="380038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16B277FE-3DDD-E197-5B18-C9D9563F5E23}"/>
              </a:ext>
            </a:extLst>
          </p:cNvPr>
          <p:cNvSpPr/>
          <p:nvPr/>
        </p:nvSpPr>
        <p:spPr>
          <a:xfrm>
            <a:off x="3087283" y="458880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91" name="Connector: Elbow 90">
            <a:extLst>
              <a:ext uri="{FF2B5EF4-FFF2-40B4-BE49-F238E27FC236}">
                <a16:creationId xmlns:a16="http://schemas.microsoft.com/office/drawing/2014/main" id="{9C6DE0D8-E186-2B3F-47E2-079AEC710E5C}"/>
              </a:ext>
            </a:extLst>
          </p:cNvPr>
          <p:cNvCxnSpPr>
            <a:cxnSpLocks/>
            <a:stCxn id="75" idx="2"/>
            <a:endCxn id="90" idx="0"/>
          </p:cNvCxnSpPr>
          <p:nvPr/>
        </p:nvCxnSpPr>
        <p:spPr>
          <a:xfrm rot="5400000">
            <a:off x="3711397" y="383566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826D43E3-155D-185E-60C1-66F0DA01B18A}"/>
              </a:ext>
            </a:extLst>
          </p:cNvPr>
          <p:cNvSpPr/>
          <p:nvPr/>
        </p:nvSpPr>
        <p:spPr>
          <a:xfrm>
            <a:off x="3825724" y="221354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93" name="Rectangle 92">
            <a:extLst>
              <a:ext uri="{FF2B5EF4-FFF2-40B4-BE49-F238E27FC236}">
                <a16:creationId xmlns:a16="http://schemas.microsoft.com/office/drawing/2014/main" id="{26A7D28C-6818-F370-9445-927D56231CF3}"/>
              </a:ext>
            </a:extLst>
          </p:cNvPr>
          <p:cNvSpPr/>
          <p:nvPr/>
        </p:nvSpPr>
        <p:spPr>
          <a:xfrm>
            <a:off x="2542613" y="361841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94" name="Rectangle 93">
            <a:extLst>
              <a:ext uri="{FF2B5EF4-FFF2-40B4-BE49-F238E27FC236}">
                <a16:creationId xmlns:a16="http://schemas.microsoft.com/office/drawing/2014/main" id="{0EDD7F4A-EDBC-A689-D643-1320BAB496E3}"/>
              </a:ext>
            </a:extLst>
          </p:cNvPr>
          <p:cNvSpPr/>
          <p:nvPr/>
        </p:nvSpPr>
        <p:spPr>
          <a:xfrm>
            <a:off x="2430794" y="221127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95" name="Cross 94">
            <a:extLst>
              <a:ext uri="{FF2B5EF4-FFF2-40B4-BE49-F238E27FC236}">
                <a16:creationId xmlns:a16="http://schemas.microsoft.com/office/drawing/2014/main" id="{CE0AD578-5052-CC24-BCCD-F1C7DA61BBB3}"/>
              </a:ext>
            </a:extLst>
          </p:cNvPr>
          <p:cNvSpPr/>
          <p:nvPr/>
        </p:nvSpPr>
        <p:spPr>
          <a:xfrm>
            <a:off x="2248482" y="234151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D81D01D-217C-CB4E-3A02-EF044F53A9A1}"/>
              </a:ext>
            </a:extLst>
          </p:cNvPr>
          <p:cNvSpPr/>
          <p:nvPr/>
        </p:nvSpPr>
        <p:spPr>
          <a:xfrm>
            <a:off x="3566013" y="3043018"/>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5549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C4C34A-317B-6874-43B1-2DADB84FE0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CD68BA-D4C2-5256-CA5A-D4D4E5124AC8}"/>
              </a:ext>
            </a:extLst>
          </p:cNvPr>
          <p:cNvSpPr>
            <a:spLocks noGrp="1"/>
          </p:cNvSpPr>
          <p:nvPr>
            <p:ph type="title"/>
          </p:nvPr>
        </p:nvSpPr>
        <p:spPr/>
        <p:txBody>
          <a:bodyPr>
            <a:normAutofit fontScale="90000"/>
          </a:bodyPr>
          <a:lstStyle/>
          <a:p>
            <a:r>
              <a:rPr lang="en-US" sz="4400" dirty="0"/>
              <a:t>AI-Enabled Scenario Orchestration and Planning (AESOP)</a:t>
            </a:r>
            <a:endParaRPr lang="en-US" dirty="0"/>
          </a:p>
        </p:txBody>
      </p:sp>
      <p:sp>
        <p:nvSpPr>
          <p:cNvPr id="4" name="Slide Number Placeholder 3">
            <a:extLst>
              <a:ext uri="{FF2B5EF4-FFF2-40B4-BE49-F238E27FC236}">
                <a16:creationId xmlns:a16="http://schemas.microsoft.com/office/drawing/2014/main" id="{51A51ECA-8BF8-1FB0-CABB-A12F390D552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sp>
        <p:nvSpPr>
          <p:cNvPr id="6" name="Oval 5">
            <a:extLst>
              <a:ext uri="{FF2B5EF4-FFF2-40B4-BE49-F238E27FC236}">
                <a16:creationId xmlns:a16="http://schemas.microsoft.com/office/drawing/2014/main" id="{72A43950-5A1A-05F5-8DF9-48FFBA88A171}"/>
              </a:ext>
            </a:extLst>
          </p:cNvPr>
          <p:cNvSpPr/>
          <p:nvPr/>
        </p:nvSpPr>
        <p:spPr>
          <a:xfrm>
            <a:off x="2177933" y="2159349"/>
            <a:ext cx="1702444" cy="1419727"/>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7" name="Oval 6">
            <a:extLst>
              <a:ext uri="{FF2B5EF4-FFF2-40B4-BE49-F238E27FC236}">
                <a16:creationId xmlns:a16="http://schemas.microsoft.com/office/drawing/2014/main" id="{3BD29551-6BD1-3607-91E9-D2D98AD436EC}"/>
              </a:ext>
            </a:extLst>
          </p:cNvPr>
          <p:cNvSpPr/>
          <p:nvPr/>
        </p:nvSpPr>
        <p:spPr>
          <a:xfrm>
            <a:off x="3081953" y="4414619"/>
            <a:ext cx="1383633" cy="86670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8" name="Oval 7">
            <a:extLst>
              <a:ext uri="{FF2B5EF4-FFF2-40B4-BE49-F238E27FC236}">
                <a16:creationId xmlns:a16="http://schemas.microsoft.com/office/drawing/2014/main" id="{DC453DA6-2EC1-FA79-7C78-06072E6E922B}"/>
              </a:ext>
            </a:extLst>
          </p:cNvPr>
          <p:cNvSpPr/>
          <p:nvPr/>
        </p:nvSpPr>
        <p:spPr>
          <a:xfrm>
            <a:off x="2177933" y="5596340"/>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Twitter Account</a:t>
            </a:r>
          </a:p>
        </p:txBody>
      </p:sp>
      <p:sp>
        <p:nvSpPr>
          <p:cNvPr id="9" name="Oval 8">
            <a:extLst>
              <a:ext uri="{FF2B5EF4-FFF2-40B4-BE49-F238E27FC236}">
                <a16:creationId xmlns:a16="http://schemas.microsoft.com/office/drawing/2014/main" id="{7BCBF285-DB81-8CE8-677A-B3793B13469A}"/>
              </a:ext>
            </a:extLst>
          </p:cNvPr>
          <p:cNvSpPr/>
          <p:nvPr/>
        </p:nvSpPr>
        <p:spPr>
          <a:xfrm>
            <a:off x="3885456" y="5596340"/>
            <a:ext cx="1521996" cy="866702"/>
          </a:xfrm>
          <a:prstGeom prst="ellipse">
            <a:avLst/>
          </a:prstGeom>
          <a:solidFill>
            <a:schemeClr val="accent3">
              <a:lumMod val="2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Telegram Account</a:t>
            </a:r>
          </a:p>
        </p:txBody>
      </p:sp>
      <p:cxnSp>
        <p:nvCxnSpPr>
          <p:cNvPr id="11" name="Straight Arrow Connector 10">
            <a:extLst>
              <a:ext uri="{FF2B5EF4-FFF2-40B4-BE49-F238E27FC236}">
                <a16:creationId xmlns:a16="http://schemas.microsoft.com/office/drawing/2014/main" id="{ED035023-7E7C-0AC1-DB33-8DA220DDA696}"/>
              </a:ext>
            </a:extLst>
          </p:cNvPr>
          <p:cNvCxnSpPr>
            <a:cxnSpLocks/>
            <a:stCxn id="7" idx="5"/>
            <a:endCxn id="9" idx="0"/>
          </p:cNvCxnSpPr>
          <p:nvPr/>
        </p:nvCxnSpPr>
        <p:spPr>
          <a:xfrm>
            <a:off x="4262958" y="5154395"/>
            <a:ext cx="383496"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AFA1957-00C4-5873-8618-A662EE127B59}"/>
              </a:ext>
            </a:extLst>
          </p:cNvPr>
          <p:cNvCxnSpPr>
            <a:cxnSpLocks/>
            <a:stCxn id="7" idx="3"/>
            <a:endCxn id="8" idx="0"/>
          </p:cNvCxnSpPr>
          <p:nvPr/>
        </p:nvCxnSpPr>
        <p:spPr>
          <a:xfrm flipH="1">
            <a:off x="2938931" y="5154395"/>
            <a:ext cx="345650"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4663B3F-DB41-F20A-C8FE-F74495705020}"/>
              </a:ext>
            </a:extLst>
          </p:cNvPr>
          <p:cNvCxnSpPr>
            <a:cxnSpLocks/>
            <a:stCxn id="7" idx="1"/>
            <a:endCxn id="6" idx="4"/>
          </p:cNvCxnSpPr>
          <p:nvPr/>
        </p:nvCxnSpPr>
        <p:spPr>
          <a:xfrm flipH="1" flipV="1">
            <a:off x="3029155" y="3579076"/>
            <a:ext cx="255426" cy="9624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FD549E0-0F09-F21B-23E6-47F0E8E58E77}"/>
              </a:ext>
            </a:extLst>
          </p:cNvPr>
          <p:cNvSpPr/>
          <p:nvPr/>
        </p:nvSpPr>
        <p:spPr>
          <a:xfrm>
            <a:off x="3880378" y="1904864"/>
            <a:ext cx="3316343" cy="1674213"/>
          </a:xfrm>
          <a:prstGeom prst="rect">
            <a:avLst/>
          </a:prstGeom>
          <a:solidFill>
            <a:srgbClr val="E7D8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Rhetoric, Discourse, Narrative, Story</a:t>
            </a:r>
          </a:p>
        </p:txBody>
      </p:sp>
      <p:sp>
        <p:nvSpPr>
          <p:cNvPr id="10" name="Oval 9">
            <a:extLst>
              <a:ext uri="{FF2B5EF4-FFF2-40B4-BE49-F238E27FC236}">
                <a16:creationId xmlns:a16="http://schemas.microsoft.com/office/drawing/2014/main" id="{E857DD6A-65A6-2E98-AA98-4A8CE54B4FDE}"/>
              </a:ext>
            </a:extLst>
          </p:cNvPr>
          <p:cNvSpPr/>
          <p:nvPr/>
        </p:nvSpPr>
        <p:spPr>
          <a:xfrm>
            <a:off x="6476444" y="4414617"/>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4" name="Oval 13">
            <a:extLst>
              <a:ext uri="{FF2B5EF4-FFF2-40B4-BE49-F238E27FC236}">
                <a16:creationId xmlns:a16="http://schemas.microsoft.com/office/drawing/2014/main" id="{DB057ED6-506B-9D73-B2FB-53259246EE96}"/>
              </a:ext>
            </a:extLst>
          </p:cNvPr>
          <p:cNvSpPr/>
          <p:nvPr/>
        </p:nvSpPr>
        <p:spPr>
          <a:xfrm>
            <a:off x="5670451" y="2309424"/>
            <a:ext cx="1342522" cy="1119576"/>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5" name="Arrow: Right 14">
            <a:extLst>
              <a:ext uri="{FF2B5EF4-FFF2-40B4-BE49-F238E27FC236}">
                <a16:creationId xmlns:a16="http://schemas.microsoft.com/office/drawing/2014/main" id="{3340B17D-D4B6-4DE8-AC76-46070BA12D51}"/>
              </a:ext>
            </a:extLst>
          </p:cNvPr>
          <p:cNvSpPr/>
          <p:nvPr/>
        </p:nvSpPr>
        <p:spPr>
          <a:xfrm>
            <a:off x="3880376" y="2362993"/>
            <a:ext cx="1790075" cy="986590"/>
          </a:xfrm>
          <a:prstGeom prst="rightArrow">
            <a:avLst/>
          </a:prstGeom>
          <a:solidFill>
            <a:srgbClr val="CFAFE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Stance</a:t>
            </a:r>
          </a:p>
        </p:txBody>
      </p:sp>
      <p:cxnSp>
        <p:nvCxnSpPr>
          <p:cNvPr id="16" name="Straight Arrow Connector 15">
            <a:extLst>
              <a:ext uri="{FF2B5EF4-FFF2-40B4-BE49-F238E27FC236}">
                <a16:creationId xmlns:a16="http://schemas.microsoft.com/office/drawing/2014/main" id="{6B50CCDB-4AA8-3F85-10E0-611D22B38657}"/>
              </a:ext>
            </a:extLst>
          </p:cNvPr>
          <p:cNvCxnSpPr>
            <a:cxnSpLocks/>
            <a:stCxn id="10" idx="0"/>
            <a:endCxn id="14" idx="5"/>
          </p:cNvCxnSpPr>
          <p:nvPr/>
        </p:nvCxnSpPr>
        <p:spPr>
          <a:xfrm flipH="1" flipV="1">
            <a:off x="6816365" y="3265042"/>
            <a:ext cx="418972" cy="114957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7B9FF47-7F7F-A41F-135F-8907F37A4261}"/>
              </a:ext>
            </a:extLst>
          </p:cNvPr>
          <p:cNvSpPr/>
          <p:nvPr/>
        </p:nvSpPr>
        <p:spPr>
          <a:xfrm>
            <a:off x="8175098" y="4414618"/>
            <a:ext cx="1517786" cy="890327"/>
          </a:xfrm>
          <a:prstGeom prst="ellipse">
            <a:avLst/>
          </a:prstGeom>
          <a:solidFill>
            <a:schemeClr val="bg1">
              <a:lumMod val="6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4" name="Oval 23">
            <a:extLst>
              <a:ext uri="{FF2B5EF4-FFF2-40B4-BE49-F238E27FC236}">
                <a16:creationId xmlns:a16="http://schemas.microsoft.com/office/drawing/2014/main" id="{860FD2D0-6E5B-4D83-2384-B1395EADAD64}"/>
              </a:ext>
            </a:extLst>
          </p:cNvPr>
          <p:cNvSpPr/>
          <p:nvPr/>
        </p:nvSpPr>
        <p:spPr>
          <a:xfrm>
            <a:off x="8175098" y="2296807"/>
            <a:ext cx="1517786" cy="890327"/>
          </a:xfrm>
          <a:prstGeom prst="ellipse">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5" name="Straight Arrow Connector 24">
            <a:extLst>
              <a:ext uri="{FF2B5EF4-FFF2-40B4-BE49-F238E27FC236}">
                <a16:creationId xmlns:a16="http://schemas.microsoft.com/office/drawing/2014/main" id="{B8885596-6F50-A548-C738-D7FCE751CB31}"/>
              </a:ext>
            </a:extLst>
          </p:cNvPr>
          <p:cNvCxnSpPr>
            <a:cxnSpLocks/>
            <a:stCxn id="23" idx="0"/>
            <a:endCxn id="24" idx="4"/>
          </p:cNvCxnSpPr>
          <p:nvPr/>
        </p:nvCxnSpPr>
        <p:spPr>
          <a:xfrm flipV="1">
            <a:off x="8933991" y="3187134"/>
            <a:ext cx="0" cy="122748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624CB8E-8550-9780-AA61-69AAD81B04E4}"/>
              </a:ext>
            </a:extLst>
          </p:cNvPr>
          <p:cNvCxnSpPr>
            <a:cxnSpLocks/>
            <a:stCxn id="24" idx="2"/>
            <a:endCxn id="5" idx="3"/>
          </p:cNvCxnSpPr>
          <p:nvPr/>
        </p:nvCxnSpPr>
        <p:spPr>
          <a:xfrm flipH="1">
            <a:off x="7196721" y="2741971"/>
            <a:ext cx="978377"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0CF4752B-564B-CAC6-942B-3B4CE9910C81}"/>
              </a:ext>
            </a:extLst>
          </p:cNvPr>
          <p:cNvSpPr/>
          <p:nvPr/>
        </p:nvSpPr>
        <p:spPr>
          <a:xfrm>
            <a:off x="4780659" y="4403739"/>
            <a:ext cx="1517786" cy="890327"/>
          </a:xfrm>
          <a:prstGeom prst="ellipse">
            <a:avLst/>
          </a:prstGeom>
          <a:solidFill>
            <a:srgbClr val="7030A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BEND</a:t>
            </a:r>
          </a:p>
        </p:txBody>
      </p:sp>
      <p:cxnSp>
        <p:nvCxnSpPr>
          <p:cNvPr id="27" name="Straight Arrow Connector 26">
            <a:extLst>
              <a:ext uri="{FF2B5EF4-FFF2-40B4-BE49-F238E27FC236}">
                <a16:creationId xmlns:a16="http://schemas.microsoft.com/office/drawing/2014/main" id="{89CF5EEB-0AE0-D5B2-8BEB-FEE2335F13D8}"/>
              </a:ext>
            </a:extLst>
          </p:cNvPr>
          <p:cNvCxnSpPr>
            <a:cxnSpLocks/>
            <a:stCxn id="26" idx="2"/>
            <a:endCxn id="7" idx="6"/>
          </p:cNvCxnSpPr>
          <p:nvPr/>
        </p:nvCxnSpPr>
        <p:spPr>
          <a:xfrm flipH="1" flipV="1">
            <a:off x="4465586" y="4847970"/>
            <a:ext cx="315073" cy="93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4793ED0-9D62-CB21-689F-B9AD01DCE7C0}"/>
              </a:ext>
            </a:extLst>
          </p:cNvPr>
          <p:cNvCxnSpPr>
            <a:cxnSpLocks/>
            <a:stCxn id="26" idx="0"/>
            <a:endCxn id="5" idx="2"/>
          </p:cNvCxnSpPr>
          <p:nvPr/>
        </p:nvCxnSpPr>
        <p:spPr>
          <a:xfrm flipH="1" flipV="1">
            <a:off x="5538550" y="3579077"/>
            <a:ext cx="1002" cy="82466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0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57CE6252-BB8A-2AD5-FAEF-515B0462F80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A51E9F21-9CBD-8DBB-2517-0EDD1008776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AI-Enabled Scenario Orchestration and Planning (AESOP)</a:t>
            </a:r>
            <a:endParaRPr sz="3900" dirty="0"/>
          </a:p>
        </p:txBody>
      </p:sp>
      <p:sp>
        <p:nvSpPr>
          <p:cNvPr id="127" name="Google Shape;127;g227a5b56a84_0_7">
            <a:extLst>
              <a:ext uri="{FF2B5EF4-FFF2-40B4-BE49-F238E27FC236}">
                <a16:creationId xmlns:a16="http://schemas.microsoft.com/office/drawing/2014/main" id="{3E3E4180-3FF6-E1DC-F55F-3A8322D3D52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15</a:t>
            </a:fld>
            <a:endParaRPr/>
          </a:p>
        </p:txBody>
      </p:sp>
      <p:sp>
        <p:nvSpPr>
          <p:cNvPr id="9" name="TextBox 8">
            <a:extLst>
              <a:ext uri="{FF2B5EF4-FFF2-40B4-BE49-F238E27FC236}">
                <a16:creationId xmlns:a16="http://schemas.microsoft.com/office/drawing/2014/main" id="{F5670D81-16E3-F02B-7AAB-1B6CB88036EC}"/>
              </a:ext>
            </a:extLst>
          </p:cNvPr>
          <p:cNvSpPr txBox="1"/>
          <p:nvPr/>
        </p:nvSpPr>
        <p:spPr>
          <a:xfrm>
            <a:off x="6593841" y="1818640"/>
            <a:ext cx="5212690" cy="4247317"/>
          </a:xfrm>
          <a:prstGeom prst="rect">
            <a:avLst/>
          </a:prstGeom>
          <a:noFill/>
        </p:spPr>
        <p:txBody>
          <a:bodyPr wrap="square" rtlCol="0">
            <a:spAutoFit/>
          </a:bodyPr>
          <a:lstStyle/>
          <a:p>
            <a:r>
              <a:rPr lang="en-US" sz="1800" dirty="0"/>
              <a:t>The Scenario Generator provides scaffolding for developing a range of templates to enable synthetic data generation: Actors, Topics, Groups, Events, News, URLs, etc.</a:t>
            </a:r>
          </a:p>
          <a:p>
            <a:endParaRPr lang="en-US" sz="1800" dirty="0"/>
          </a:p>
          <a:p>
            <a:r>
              <a:rPr lang="en-US" sz="1800" dirty="0"/>
              <a:t>As planners complete basic data fields, the Scenario Generator develops an engineered prompt for the LLM. </a:t>
            </a:r>
          </a:p>
          <a:p>
            <a:endParaRPr lang="en-US" sz="1800" dirty="0"/>
          </a:p>
          <a:p>
            <a:r>
              <a:rPr lang="en-US" sz="1800" dirty="0"/>
              <a:t>Planners can make additional changes to the prompt as required. </a:t>
            </a:r>
          </a:p>
          <a:p>
            <a:endParaRPr lang="en-US" sz="1800" dirty="0"/>
          </a:p>
          <a:p>
            <a:r>
              <a:rPr lang="en-US" sz="1800" dirty="0"/>
              <a:t>Planners can also freely manipulate the details returned by the LLM to facilitate scenario integration.</a:t>
            </a:r>
          </a:p>
        </p:txBody>
      </p:sp>
      <p:pic>
        <p:nvPicPr>
          <p:cNvPr id="11" name="Picture 10">
            <a:extLst>
              <a:ext uri="{FF2B5EF4-FFF2-40B4-BE49-F238E27FC236}">
                <a16:creationId xmlns:a16="http://schemas.microsoft.com/office/drawing/2014/main" id="{5DBC2E9E-6B96-7525-4631-CEBAF927F29E}"/>
              </a:ext>
            </a:extLst>
          </p:cNvPr>
          <p:cNvPicPr>
            <a:picLocks noChangeAspect="1"/>
          </p:cNvPicPr>
          <p:nvPr/>
        </p:nvPicPr>
        <p:blipFill>
          <a:blip r:embed="rId3"/>
          <a:stretch>
            <a:fillRect/>
          </a:stretch>
        </p:blipFill>
        <p:spPr>
          <a:xfrm>
            <a:off x="385469" y="1818640"/>
            <a:ext cx="5924693" cy="4404360"/>
          </a:xfrm>
          <a:prstGeom prst="rect">
            <a:avLst/>
          </a:prstGeom>
        </p:spPr>
      </p:pic>
    </p:spTree>
    <p:extLst>
      <p:ext uri="{BB962C8B-B14F-4D97-AF65-F5344CB8AC3E}">
        <p14:creationId xmlns:p14="http://schemas.microsoft.com/office/powerpoint/2010/main" val="35170657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AA41F-55C3-5624-2EB8-993167A806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5243B-7CF2-D066-547F-F8E30959CEEE}"/>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a:t>
            </a:r>
            <a:r>
              <a:rPr lang="en-US" dirty="0"/>
              <a:t>Outputs</a:t>
            </a:r>
          </a:p>
        </p:txBody>
      </p:sp>
      <p:sp>
        <p:nvSpPr>
          <p:cNvPr id="3" name="Slide Number Placeholder 2">
            <a:extLst>
              <a:ext uri="{FF2B5EF4-FFF2-40B4-BE49-F238E27FC236}">
                <a16:creationId xmlns:a16="http://schemas.microsoft.com/office/drawing/2014/main" id="{9020B825-6293-9A2A-1C99-18132A3664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11" name="Picture 10">
            <a:extLst>
              <a:ext uri="{FF2B5EF4-FFF2-40B4-BE49-F238E27FC236}">
                <a16:creationId xmlns:a16="http://schemas.microsoft.com/office/drawing/2014/main" id="{D024B209-C925-774E-EB88-5EC96E648981}"/>
              </a:ext>
            </a:extLst>
          </p:cNvPr>
          <p:cNvPicPr>
            <a:picLocks noChangeAspect="1"/>
          </p:cNvPicPr>
          <p:nvPr/>
        </p:nvPicPr>
        <p:blipFill rotWithShape="1">
          <a:blip r:embed="rId3"/>
          <a:srcRect l="9741" r="8657" b="39646"/>
          <a:stretch/>
        </p:blipFill>
        <p:spPr>
          <a:xfrm>
            <a:off x="308728" y="2251631"/>
            <a:ext cx="2739272" cy="4249669"/>
          </a:xfrm>
          <a:prstGeom prst="rect">
            <a:avLst/>
          </a:prstGeom>
        </p:spPr>
      </p:pic>
      <p:pic>
        <p:nvPicPr>
          <p:cNvPr id="4" name="Picture 3">
            <a:extLst>
              <a:ext uri="{FF2B5EF4-FFF2-40B4-BE49-F238E27FC236}">
                <a16:creationId xmlns:a16="http://schemas.microsoft.com/office/drawing/2014/main" id="{306ECE5F-D5DE-5CBF-CB55-19FBB97DFF5D}"/>
              </a:ext>
            </a:extLst>
          </p:cNvPr>
          <p:cNvPicPr>
            <a:picLocks noChangeAspect="1"/>
          </p:cNvPicPr>
          <p:nvPr/>
        </p:nvPicPr>
        <p:blipFill rotWithShape="1">
          <a:blip r:embed="rId3"/>
          <a:srcRect l="7108" t="65433" r="10637"/>
          <a:stretch/>
        </p:blipFill>
        <p:spPr>
          <a:xfrm>
            <a:off x="2526945" y="2620963"/>
            <a:ext cx="2569404" cy="2264877"/>
          </a:xfrm>
          <a:prstGeom prst="rect">
            <a:avLst/>
          </a:prstGeom>
        </p:spPr>
      </p:pic>
      <p:sp>
        <p:nvSpPr>
          <p:cNvPr id="5" name="TextBox 4">
            <a:extLst>
              <a:ext uri="{FF2B5EF4-FFF2-40B4-BE49-F238E27FC236}">
                <a16:creationId xmlns:a16="http://schemas.microsoft.com/office/drawing/2014/main" id="{FF9EB9B0-65BD-B0C4-2776-410B87DEDEC2}"/>
              </a:ext>
            </a:extLst>
          </p:cNvPr>
          <p:cNvSpPr txBox="1"/>
          <p:nvPr/>
        </p:nvSpPr>
        <p:spPr>
          <a:xfrm>
            <a:off x="1740455" y="1882299"/>
            <a:ext cx="1454244" cy="369332"/>
          </a:xfrm>
          <a:prstGeom prst="rect">
            <a:avLst/>
          </a:prstGeom>
          <a:noFill/>
        </p:spPr>
        <p:txBody>
          <a:bodyPr wrap="none" rtlCol="0">
            <a:spAutoFit/>
          </a:bodyPr>
          <a:lstStyle/>
          <a:p>
            <a:r>
              <a:rPr lang="en-US" sz="1800" dirty="0"/>
              <a:t>Event Cards</a:t>
            </a:r>
          </a:p>
        </p:txBody>
      </p:sp>
      <p:sp>
        <p:nvSpPr>
          <p:cNvPr id="6" name="TextBox 5">
            <a:extLst>
              <a:ext uri="{FF2B5EF4-FFF2-40B4-BE49-F238E27FC236}">
                <a16:creationId xmlns:a16="http://schemas.microsoft.com/office/drawing/2014/main" id="{AB5E04B1-A077-D3F8-C23C-CE26E3AB9F19}"/>
              </a:ext>
            </a:extLst>
          </p:cNvPr>
          <p:cNvSpPr txBox="1"/>
          <p:nvPr/>
        </p:nvSpPr>
        <p:spPr>
          <a:xfrm>
            <a:off x="5389893" y="1964647"/>
            <a:ext cx="2441694" cy="369332"/>
          </a:xfrm>
          <a:prstGeom prst="rect">
            <a:avLst/>
          </a:prstGeom>
          <a:noFill/>
        </p:spPr>
        <p:txBody>
          <a:bodyPr wrap="none" rtlCol="0">
            <a:spAutoFit/>
          </a:bodyPr>
          <a:lstStyle/>
          <a:p>
            <a:pPr algn="ctr"/>
            <a:r>
              <a:rPr lang="en-US" sz="1800" dirty="0"/>
              <a:t>Fragmentation Orders</a:t>
            </a:r>
          </a:p>
        </p:txBody>
      </p:sp>
      <p:pic>
        <p:nvPicPr>
          <p:cNvPr id="8" name="Picture 7">
            <a:extLst>
              <a:ext uri="{FF2B5EF4-FFF2-40B4-BE49-F238E27FC236}">
                <a16:creationId xmlns:a16="http://schemas.microsoft.com/office/drawing/2014/main" id="{5007B4E3-AD18-41FA-062C-4B134BA4CA3B}"/>
              </a:ext>
            </a:extLst>
          </p:cNvPr>
          <p:cNvPicPr>
            <a:picLocks noChangeAspect="1"/>
          </p:cNvPicPr>
          <p:nvPr/>
        </p:nvPicPr>
        <p:blipFill>
          <a:blip r:embed="rId4"/>
          <a:stretch>
            <a:fillRect/>
          </a:stretch>
        </p:blipFill>
        <p:spPr>
          <a:xfrm>
            <a:off x="5181423" y="2441855"/>
            <a:ext cx="2858634" cy="3691356"/>
          </a:xfrm>
          <a:prstGeom prst="rect">
            <a:avLst/>
          </a:prstGeom>
        </p:spPr>
      </p:pic>
      <p:sp>
        <p:nvSpPr>
          <p:cNvPr id="12" name="TextBox 11">
            <a:extLst>
              <a:ext uri="{FF2B5EF4-FFF2-40B4-BE49-F238E27FC236}">
                <a16:creationId xmlns:a16="http://schemas.microsoft.com/office/drawing/2014/main" id="{5DF3957B-983D-F5FD-CC66-F035D5918429}"/>
              </a:ext>
            </a:extLst>
          </p:cNvPr>
          <p:cNvSpPr txBox="1"/>
          <p:nvPr/>
        </p:nvSpPr>
        <p:spPr>
          <a:xfrm>
            <a:off x="8828760" y="1964647"/>
            <a:ext cx="2608406" cy="369332"/>
          </a:xfrm>
          <a:prstGeom prst="rect">
            <a:avLst/>
          </a:prstGeom>
          <a:noFill/>
        </p:spPr>
        <p:txBody>
          <a:bodyPr wrap="none" rtlCol="0">
            <a:spAutoFit/>
          </a:bodyPr>
          <a:lstStyle/>
          <a:p>
            <a:pPr algn="ctr"/>
            <a:r>
              <a:rPr lang="en-US" sz="1800" dirty="0"/>
              <a:t>News Articles and Sites</a:t>
            </a:r>
          </a:p>
        </p:txBody>
      </p:sp>
      <p:pic>
        <p:nvPicPr>
          <p:cNvPr id="14" name="Picture 13">
            <a:extLst>
              <a:ext uri="{FF2B5EF4-FFF2-40B4-BE49-F238E27FC236}">
                <a16:creationId xmlns:a16="http://schemas.microsoft.com/office/drawing/2014/main" id="{460AAFC1-5311-36D7-212C-E804BE0518A3}"/>
              </a:ext>
            </a:extLst>
          </p:cNvPr>
          <p:cNvPicPr>
            <a:picLocks noChangeAspect="1"/>
          </p:cNvPicPr>
          <p:nvPr/>
        </p:nvPicPr>
        <p:blipFill>
          <a:blip r:embed="rId5"/>
          <a:stretch>
            <a:fillRect/>
          </a:stretch>
        </p:blipFill>
        <p:spPr>
          <a:xfrm>
            <a:off x="8627486" y="2509520"/>
            <a:ext cx="3091987" cy="3159760"/>
          </a:xfrm>
          <a:prstGeom prst="rect">
            <a:avLst/>
          </a:prstGeom>
        </p:spPr>
      </p:pic>
    </p:spTree>
    <p:extLst>
      <p:ext uri="{BB962C8B-B14F-4D97-AF65-F5344CB8AC3E}">
        <p14:creationId xmlns:p14="http://schemas.microsoft.com/office/powerpoint/2010/main" val="8867105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92804-1FE9-61DB-DF33-6AE9AB5B0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F61E58-AACF-5B30-5FBA-ADCB3C90A695}"/>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AESOP Outputs</a:t>
            </a:r>
          </a:p>
        </p:txBody>
      </p:sp>
      <p:sp>
        <p:nvSpPr>
          <p:cNvPr id="3" name="Slide Number Placeholder 2">
            <a:extLst>
              <a:ext uri="{FF2B5EF4-FFF2-40B4-BE49-F238E27FC236}">
                <a16:creationId xmlns:a16="http://schemas.microsoft.com/office/drawing/2014/main" id="{844B01B3-D297-08E0-CD2F-29DB79C0400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17</a:t>
            </a:fld>
            <a:endParaRPr lang="en-US">
              <a:latin typeface="Cambria" panose="02040503050406030204" pitchFamily="18" charset="0"/>
              <a:ea typeface="Cambria" panose="02040503050406030204" pitchFamily="18" charset="0"/>
            </a:endParaRPr>
          </a:p>
        </p:txBody>
      </p:sp>
      <p:pic>
        <p:nvPicPr>
          <p:cNvPr id="9" name="Picture 8">
            <a:extLst>
              <a:ext uri="{FF2B5EF4-FFF2-40B4-BE49-F238E27FC236}">
                <a16:creationId xmlns:a16="http://schemas.microsoft.com/office/drawing/2014/main" id="{0281AC96-125F-B171-9C02-B8DF0C6A47D0}"/>
              </a:ext>
            </a:extLst>
          </p:cNvPr>
          <p:cNvPicPr>
            <a:picLocks noChangeAspect="1"/>
          </p:cNvPicPr>
          <p:nvPr/>
        </p:nvPicPr>
        <p:blipFill rotWithShape="1">
          <a:blip r:embed="rId2"/>
          <a:srcRect l="10087" r="10453"/>
          <a:stretch/>
        </p:blipFill>
        <p:spPr>
          <a:xfrm>
            <a:off x="562576" y="1917694"/>
            <a:ext cx="3017543" cy="4884284"/>
          </a:xfrm>
          <a:prstGeom prst="rect">
            <a:avLst/>
          </a:prstGeom>
        </p:spPr>
      </p:pic>
      <p:pic>
        <p:nvPicPr>
          <p:cNvPr id="13" name="Picture 12">
            <a:extLst>
              <a:ext uri="{FF2B5EF4-FFF2-40B4-BE49-F238E27FC236}">
                <a16:creationId xmlns:a16="http://schemas.microsoft.com/office/drawing/2014/main" id="{DF14F97B-CDEC-4788-E678-1AC5A405CC21}"/>
              </a:ext>
            </a:extLst>
          </p:cNvPr>
          <p:cNvPicPr>
            <a:picLocks noChangeAspect="1"/>
          </p:cNvPicPr>
          <p:nvPr/>
        </p:nvPicPr>
        <p:blipFill>
          <a:blip r:embed="rId3"/>
          <a:stretch>
            <a:fillRect/>
          </a:stretch>
        </p:blipFill>
        <p:spPr>
          <a:xfrm>
            <a:off x="4410291" y="2039063"/>
            <a:ext cx="3816597" cy="4818937"/>
          </a:xfrm>
          <a:prstGeom prst="rect">
            <a:avLst/>
          </a:prstGeom>
        </p:spPr>
      </p:pic>
      <p:pic>
        <p:nvPicPr>
          <p:cNvPr id="17" name="Picture 16">
            <a:extLst>
              <a:ext uri="{FF2B5EF4-FFF2-40B4-BE49-F238E27FC236}">
                <a16:creationId xmlns:a16="http://schemas.microsoft.com/office/drawing/2014/main" id="{2EBDE847-F4F8-3F93-2807-172B9498A809}"/>
              </a:ext>
            </a:extLst>
          </p:cNvPr>
          <p:cNvPicPr>
            <a:picLocks noChangeAspect="1"/>
          </p:cNvPicPr>
          <p:nvPr/>
        </p:nvPicPr>
        <p:blipFill>
          <a:blip r:embed="rId4"/>
          <a:stretch>
            <a:fillRect/>
          </a:stretch>
        </p:blipFill>
        <p:spPr>
          <a:xfrm>
            <a:off x="8801761" y="2597410"/>
            <a:ext cx="2933001" cy="3022611"/>
          </a:xfrm>
          <a:prstGeom prst="rect">
            <a:avLst/>
          </a:prstGeom>
        </p:spPr>
      </p:pic>
      <p:sp>
        <p:nvSpPr>
          <p:cNvPr id="18" name="TextBox 17">
            <a:extLst>
              <a:ext uri="{FF2B5EF4-FFF2-40B4-BE49-F238E27FC236}">
                <a16:creationId xmlns:a16="http://schemas.microsoft.com/office/drawing/2014/main" id="{A05C5417-B9A8-38E0-2513-F577FE482AC1}"/>
              </a:ext>
            </a:extLst>
          </p:cNvPr>
          <p:cNvSpPr txBox="1"/>
          <p:nvPr/>
        </p:nvSpPr>
        <p:spPr>
          <a:xfrm>
            <a:off x="838200" y="1733028"/>
            <a:ext cx="2313454"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Scenario Description</a:t>
            </a:r>
          </a:p>
        </p:txBody>
      </p:sp>
      <p:sp>
        <p:nvSpPr>
          <p:cNvPr id="19" name="TextBox 18">
            <a:extLst>
              <a:ext uri="{FF2B5EF4-FFF2-40B4-BE49-F238E27FC236}">
                <a16:creationId xmlns:a16="http://schemas.microsoft.com/office/drawing/2014/main" id="{3210BD45-6473-D4CB-4BE9-6BACB5C384DF}"/>
              </a:ext>
            </a:extLst>
          </p:cNvPr>
          <p:cNvSpPr txBox="1"/>
          <p:nvPr/>
        </p:nvSpPr>
        <p:spPr>
          <a:xfrm>
            <a:off x="4967675" y="1714355"/>
            <a:ext cx="2621230" cy="369332"/>
          </a:xfrm>
          <a:prstGeom prst="rect">
            <a:avLst/>
          </a:prstGeom>
          <a:noFill/>
        </p:spPr>
        <p:txBody>
          <a:bodyPr wrap="none" rtlCol="0">
            <a:spAutoFit/>
          </a:bodyPr>
          <a:lstStyle/>
          <a:p>
            <a:r>
              <a:rPr lang="en-US" sz="1800" dirty="0">
                <a:latin typeface="Cambria" panose="02040503050406030204" pitchFamily="18" charset="0"/>
                <a:ea typeface="Cambria" panose="02040503050406030204" pitchFamily="18" charset="0"/>
              </a:rPr>
              <a:t>Actor Information Cards</a:t>
            </a:r>
          </a:p>
        </p:txBody>
      </p:sp>
      <p:sp>
        <p:nvSpPr>
          <p:cNvPr id="20" name="TextBox 19">
            <a:extLst>
              <a:ext uri="{FF2B5EF4-FFF2-40B4-BE49-F238E27FC236}">
                <a16:creationId xmlns:a16="http://schemas.microsoft.com/office/drawing/2014/main" id="{7FBAF8A7-E43C-811B-C322-B55001D05045}"/>
              </a:ext>
            </a:extLst>
          </p:cNvPr>
          <p:cNvSpPr txBox="1"/>
          <p:nvPr/>
        </p:nvSpPr>
        <p:spPr>
          <a:xfrm>
            <a:off x="8976461" y="1712730"/>
            <a:ext cx="2933001" cy="646331"/>
          </a:xfrm>
          <a:prstGeom prst="rect">
            <a:avLst/>
          </a:prstGeom>
          <a:noFill/>
        </p:spPr>
        <p:txBody>
          <a:bodyPr wrap="square" rtlCol="0">
            <a:spAutoFit/>
          </a:bodyPr>
          <a:lstStyle/>
          <a:p>
            <a:pPr algn="ctr"/>
            <a:r>
              <a:rPr lang="en-US" sz="1800" dirty="0">
                <a:latin typeface="Cambria" panose="02040503050406030204" pitchFamily="18" charset="0"/>
                <a:ea typeface="Cambria" panose="02040503050406030204" pitchFamily="18" charset="0"/>
              </a:rPr>
              <a:t>Synthetic Data Templates Per Actor Per Platform</a:t>
            </a:r>
          </a:p>
        </p:txBody>
      </p:sp>
    </p:spTree>
    <p:extLst>
      <p:ext uri="{BB962C8B-B14F-4D97-AF65-F5344CB8AC3E}">
        <p14:creationId xmlns:p14="http://schemas.microsoft.com/office/powerpoint/2010/main" val="1310596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7F7FF282-5B85-D433-7345-A5B22790C64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19E45F67-77D2-7230-B449-0ED2DB1566E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33EC987B-149B-A11E-F8A3-D0575DEA837B}"/>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18</a:t>
            </a:fld>
            <a:endParaRPr dirty="0"/>
          </a:p>
        </p:txBody>
      </p:sp>
      <p:sp>
        <p:nvSpPr>
          <p:cNvPr id="5" name="Rectangle 4">
            <a:extLst>
              <a:ext uri="{FF2B5EF4-FFF2-40B4-BE49-F238E27FC236}">
                <a16:creationId xmlns:a16="http://schemas.microsoft.com/office/drawing/2014/main" id="{E7E55741-D078-AA77-337C-AC96681D319E}"/>
              </a:ext>
            </a:extLst>
          </p:cNvPr>
          <p:cNvSpPr/>
          <p:nvPr/>
        </p:nvSpPr>
        <p:spPr>
          <a:xfrm>
            <a:off x="5871977" y="3592806"/>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6" name="Rectangle 5">
            <a:extLst>
              <a:ext uri="{FF2B5EF4-FFF2-40B4-BE49-F238E27FC236}">
                <a16:creationId xmlns:a16="http://schemas.microsoft.com/office/drawing/2014/main" id="{BC27DB5C-924C-C730-865F-82A66A1033D4}"/>
              </a:ext>
            </a:extLst>
          </p:cNvPr>
          <p:cNvSpPr/>
          <p:nvPr/>
        </p:nvSpPr>
        <p:spPr>
          <a:xfrm>
            <a:off x="2979732" y="2442880"/>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15" name="Rectangle 14">
            <a:extLst>
              <a:ext uri="{FF2B5EF4-FFF2-40B4-BE49-F238E27FC236}">
                <a16:creationId xmlns:a16="http://schemas.microsoft.com/office/drawing/2014/main" id="{F6D888C9-10E1-4359-6194-3415ADCDF9DB}"/>
              </a:ext>
            </a:extLst>
          </p:cNvPr>
          <p:cNvSpPr/>
          <p:nvPr/>
        </p:nvSpPr>
        <p:spPr>
          <a:xfrm>
            <a:off x="2979533"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19" name="Rectangle 18">
            <a:extLst>
              <a:ext uri="{FF2B5EF4-FFF2-40B4-BE49-F238E27FC236}">
                <a16:creationId xmlns:a16="http://schemas.microsoft.com/office/drawing/2014/main" id="{4084E6FC-11CD-8759-8FA0-01412F0CE102}"/>
              </a:ext>
            </a:extLst>
          </p:cNvPr>
          <p:cNvSpPr/>
          <p:nvPr/>
        </p:nvSpPr>
        <p:spPr>
          <a:xfrm>
            <a:off x="2979734" y="359276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21" name="Connector: Elbow 20">
            <a:extLst>
              <a:ext uri="{FF2B5EF4-FFF2-40B4-BE49-F238E27FC236}">
                <a16:creationId xmlns:a16="http://schemas.microsoft.com/office/drawing/2014/main" id="{6E328DA4-1377-49E9-11AA-ADE861C6CD4B}"/>
              </a:ext>
            </a:extLst>
          </p:cNvPr>
          <p:cNvCxnSpPr>
            <a:cxnSpLocks/>
            <a:stCxn id="19" idx="2"/>
            <a:endCxn id="15" idx="0"/>
          </p:cNvCxnSpPr>
          <p:nvPr/>
        </p:nvCxnSpPr>
        <p:spPr>
          <a:xfrm rot="5400000">
            <a:off x="3234022" y="4476636"/>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BE4AFCB9-68E7-595A-67CF-84DF4CCA9DB5}"/>
              </a:ext>
            </a:extLst>
          </p:cNvPr>
          <p:cNvCxnSpPr>
            <a:cxnSpLocks/>
            <a:stCxn id="19" idx="0"/>
            <a:endCxn id="6" idx="2"/>
          </p:cNvCxnSpPr>
          <p:nvPr/>
        </p:nvCxnSpPr>
        <p:spPr>
          <a:xfrm rot="16200000" flipV="1">
            <a:off x="3292895" y="3268077"/>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41B2757-8AB6-34B0-7500-0CCECAB8FDD0}"/>
              </a:ext>
            </a:extLst>
          </p:cNvPr>
          <p:cNvCxnSpPr>
            <a:cxnSpLocks/>
            <a:stCxn id="6" idx="1"/>
            <a:endCxn id="19" idx="1"/>
          </p:cNvCxnSpPr>
          <p:nvPr/>
        </p:nvCxnSpPr>
        <p:spPr>
          <a:xfrm rot="10800000" flipH="1" flipV="1">
            <a:off x="2979732" y="2693136"/>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47196E0-BB6B-743B-14CA-F4AB481A1C7B}"/>
              </a:ext>
            </a:extLst>
          </p:cNvPr>
          <p:cNvCxnSpPr>
            <a:cxnSpLocks/>
            <a:stCxn id="5" idx="1"/>
            <a:endCxn id="19" idx="3"/>
          </p:cNvCxnSpPr>
          <p:nvPr/>
        </p:nvCxnSpPr>
        <p:spPr>
          <a:xfrm rot="10800000">
            <a:off x="4255429" y="3843020"/>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8718B39-F0B2-4210-20D4-833E26919AAC}"/>
              </a:ext>
            </a:extLst>
          </p:cNvPr>
          <p:cNvSpPr txBox="1"/>
          <p:nvPr/>
        </p:nvSpPr>
        <p:spPr>
          <a:xfrm>
            <a:off x="4491532" y="3380497"/>
            <a:ext cx="1131325" cy="400110"/>
          </a:xfrm>
          <a:prstGeom prst="rect">
            <a:avLst/>
          </a:prstGeom>
          <a:noFill/>
        </p:spPr>
        <p:txBody>
          <a:bodyPr wrap="square" rtlCol="0">
            <a:spAutoFit/>
          </a:bodyPr>
          <a:lstStyle/>
          <a:p>
            <a:pPr algn="ctr"/>
            <a:r>
              <a:rPr lang="en-US" sz="1000" dirty="0"/>
              <a:t>Synthetic Templates</a:t>
            </a:r>
          </a:p>
        </p:txBody>
      </p:sp>
      <p:sp>
        <p:nvSpPr>
          <p:cNvPr id="40" name="TextBox 39">
            <a:extLst>
              <a:ext uri="{FF2B5EF4-FFF2-40B4-BE49-F238E27FC236}">
                <a16:creationId xmlns:a16="http://schemas.microsoft.com/office/drawing/2014/main" id="{2CA23E93-1044-F2A5-BDD6-879CAF786BAD}"/>
              </a:ext>
            </a:extLst>
          </p:cNvPr>
          <p:cNvSpPr txBox="1"/>
          <p:nvPr/>
        </p:nvSpPr>
        <p:spPr>
          <a:xfrm>
            <a:off x="2706000" y="2985443"/>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7" name="Rectangle 46">
            <a:extLst>
              <a:ext uri="{FF2B5EF4-FFF2-40B4-BE49-F238E27FC236}">
                <a16:creationId xmlns:a16="http://schemas.microsoft.com/office/drawing/2014/main" id="{0912D56F-3B5F-CC74-6B29-6389270C2336}"/>
              </a:ext>
            </a:extLst>
          </p:cNvPr>
          <p:cNvSpPr/>
          <p:nvPr/>
        </p:nvSpPr>
        <p:spPr>
          <a:xfrm>
            <a:off x="7673551" y="3592764"/>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8" name="Connector: Elbow 47">
            <a:extLst>
              <a:ext uri="{FF2B5EF4-FFF2-40B4-BE49-F238E27FC236}">
                <a16:creationId xmlns:a16="http://schemas.microsoft.com/office/drawing/2014/main" id="{E5AC7953-1858-3B26-6467-58091C0AA421}"/>
              </a:ext>
            </a:extLst>
          </p:cNvPr>
          <p:cNvCxnSpPr>
            <a:cxnSpLocks/>
            <a:stCxn id="61" idx="2"/>
            <a:endCxn id="5" idx="0"/>
          </p:cNvCxnSpPr>
          <p:nvPr/>
        </p:nvCxnSpPr>
        <p:spPr>
          <a:xfrm rot="16200000" flipH="1">
            <a:off x="6205660" y="3288640"/>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B589F6AF-01DC-A84C-F59B-18B0A5E55E6C}"/>
              </a:ext>
            </a:extLst>
          </p:cNvPr>
          <p:cNvCxnSpPr>
            <a:cxnSpLocks/>
            <a:stCxn id="47" idx="1"/>
            <a:endCxn id="5" idx="3"/>
          </p:cNvCxnSpPr>
          <p:nvPr/>
        </p:nvCxnSpPr>
        <p:spPr>
          <a:xfrm rot="10800000" flipV="1">
            <a:off x="7147673" y="3843020"/>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70A83D7-E531-C9FC-CB88-DFB32EE54D9B}"/>
              </a:ext>
            </a:extLst>
          </p:cNvPr>
          <p:cNvSpPr/>
          <p:nvPr/>
        </p:nvSpPr>
        <p:spPr>
          <a:xfrm>
            <a:off x="6677856" y="4856118"/>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52" name="Connector: Elbow 51">
            <a:extLst>
              <a:ext uri="{FF2B5EF4-FFF2-40B4-BE49-F238E27FC236}">
                <a16:creationId xmlns:a16="http://schemas.microsoft.com/office/drawing/2014/main" id="{8BB0CF98-3A08-F93F-160E-F4624B7DD233}"/>
              </a:ext>
            </a:extLst>
          </p:cNvPr>
          <p:cNvCxnSpPr>
            <a:cxnSpLocks/>
            <a:stCxn id="5" idx="2"/>
            <a:endCxn id="51" idx="0"/>
          </p:cNvCxnSpPr>
          <p:nvPr/>
        </p:nvCxnSpPr>
        <p:spPr>
          <a:xfrm rot="16200000" flipH="1">
            <a:off x="6531364" y="4071778"/>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E7978C99-E268-447D-A83F-2F808C9C81AA}"/>
              </a:ext>
            </a:extLst>
          </p:cNvPr>
          <p:cNvSpPr/>
          <p:nvPr/>
        </p:nvSpPr>
        <p:spPr>
          <a:xfrm>
            <a:off x="5132568" y="4860197"/>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54" name="Connector: Elbow 53">
            <a:extLst>
              <a:ext uri="{FF2B5EF4-FFF2-40B4-BE49-F238E27FC236}">
                <a16:creationId xmlns:a16="http://schemas.microsoft.com/office/drawing/2014/main" id="{C8C3DE18-37FE-D251-6DBD-60539453265A}"/>
              </a:ext>
            </a:extLst>
          </p:cNvPr>
          <p:cNvCxnSpPr>
            <a:cxnSpLocks/>
            <a:stCxn id="5" idx="2"/>
            <a:endCxn id="53" idx="0"/>
          </p:cNvCxnSpPr>
          <p:nvPr/>
        </p:nvCxnSpPr>
        <p:spPr>
          <a:xfrm rot="5400000">
            <a:off x="5756682" y="4107053"/>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9DA57A94-A349-817D-76C3-660E499E5936}"/>
              </a:ext>
            </a:extLst>
          </p:cNvPr>
          <p:cNvSpPr/>
          <p:nvPr/>
        </p:nvSpPr>
        <p:spPr>
          <a:xfrm>
            <a:off x="10824270" y="2941046"/>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Other Processes</a:t>
            </a:r>
          </a:p>
        </p:txBody>
      </p:sp>
      <p:sp>
        <p:nvSpPr>
          <p:cNvPr id="61" name="Rectangle 60">
            <a:extLst>
              <a:ext uri="{FF2B5EF4-FFF2-40B4-BE49-F238E27FC236}">
                <a16:creationId xmlns:a16="http://schemas.microsoft.com/office/drawing/2014/main" id="{0E54140A-E708-5845-9DC0-012677D24501}"/>
              </a:ext>
            </a:extLst>
          </p:cNvPr>
          <p:cNvSpPr/>
          <p:nvPr/>
        </p:nvSpPr>
        <p:spPr>
          <a:xfrm>
            <a:off x="5871009" y="2484931"/>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63" name="Rectangle 62">
            <a:extLst>
              <a:ext uri="{FF2B5EF4-FFF2-40B4-BE49-F238E27FC236}">
                <a16:creationId xmlns:a16="http://schemas.microsoft.com/office/drawing/2014/main" id="{1783FB18-368D-C914-6E20-FB948D3DF64A}"/>
              </a:ext>
            </a:extLst>
          </p:cNvPr>
          <p:cNvSpPr/>
          <p:nvPr/>
        </p:nvSpPr>
        <p:spPr>
          <a:xfrm>
            <a:off x="4587898" y="3889805"/>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66" name="Rectangle 65">
            <a:extLst>
              <a:ext uri="{FF2B5EF4-FFF2-40B4-BE49-F238E27FC236}">
                <a16:creationId xmlns:a16="http://schemas.microsoft.com/office/drawing/2014/main" id="{524EC47A-0C80-434D-FE5C-7C86491DFBF5}"/>
              </a:ext>
            </a:extLst>
          </p:cNvPr>
          <p:cNvSpPr/>
          <p:nvPr/>
        </p:nvSpPr>
        <p:spPr>
          <a:xfrm>
            <a:off x="4476079" y="2482663"/>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67" name="Cross 66">
            <a:extLst>
              <a:ext uri="{FF2B5EF4-FFF2-40B4-BE49-F238E27FC236}">
                <a16:creationId xmlns:a16="http://schemas.microsoft.com/office/drawing/2014/main" id="{E53A52DF-68ED-502B-5469-9BDB4EC9BC30}"/>
              </a:ext>
            </a:extLst>
          </p:cNvPr>
          <p:cNvSpPr/>
          <p:nvPr/>
        </p:nvSpPr>
        <p:spPr>
          <a:xfrm>
            <a:off x="4293767" y="2612901"/>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D8D34F5A-D7C7-E67B-A34F-4A1B5695EFCF}"/>
              </a:ext>
            </a:extLst>
          </p:cNvPr>
          <p:cNvSpPr/>
          <p:nvPr/>
        </p:nvSpPr>
        <p:spPr>
          <a:xfrm>
            <a:off x="10824270" y="233314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Products</a:t>
            </a:r>
          </a:p>
        </p:txBody>
      </p:sp>
      <p:sp>
        <p:nvSpPr>
          <p:cNvPr id="76" name="Rectangle 75">
            <a:extLst>
              <a:ext uri="{FF2B5EF4-FFF2-40B4-BE49-F238E27FC236}">
                <a16:creationId xmlns:a16="http://schemas.microsoft.com/office/drawing/2014/main" id="{3F02A22F-8E09-26BE-9C80-304FD7D3390D}"/>
              </a:ext>
            </a:extLst>
          </p:cNvPr>
          <p:cNvSpPr/>
          <p:nvPr/>
        </p:nvSpPr>
        <p:spPr>
          <a:xfrm>
            <a:off x="10824270" y="172524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Thesis Processes</a:t>
            </a:r>
          </a:p>
        </p:txBody>
      </p:sp>
      <p:sp>
        <p:nvSpPr>
          <p:cNvPr id="2" name="Oval 1">
            <a:extLst>
              <a:ext uri="{FF2B5EF4-FFF2-40B4-BE49-F238E27FC236}">
                <a16:creationId xmlns:a16="http://schemas.microsoft.com/office/drawing/2014/main" id="{DB81F6BF-F69F-9812-23E9-20EF9937F93E}"/>
              </a:ext>
            </a:extLst>
          </p:cNvPr>
          <p:cNvSpPr/>
          <p:nvPr/>
        </p:nvSpPr>
        <p:spPr>
          <a:xfrm>
            <a:off x="4255228" y="3634214"/>
            <a:ext cx="1573077" cy="92857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5247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30FE5B-12A1-1316-DBFE-B513C4B93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1E6CC0-86BD-FC22-EA10-3BB1F485C409}"/>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Data Standard</a:t>
            </a:r>
          </a:p>
        </p:txBody>
      </p:sp>
      <p:sp>
        <p:nvSpPr>
          <p:cNvPr id="3" name="Slide Number Placeholder 2">
            <a:extLst>
              <a:ext uri="{FF2B5EF4-FFF2-40B4-BE49-F238E27FC236}">
                <a16:creationId xmlns:a16="http://schemas.microsoft.com/office/drawing/2014/main" id="{982A9FFF-5D4F-DFC6-1F35-F8303C7D4A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19</a:t>
            </a:fld>
            <a:endParaRPr lang="en-US">
              <a:latin typeface="Cambria" panose="02040503050406030204" pitchFamily="18" charset="0"/>
              <a:ea typeface="Cambria" panose="02040503050406030204" pitchFamily="18" charset="0"/>
            </a:endParaRPr>
          </a:p>
        </p:txBody>
      </p:sp>
      <p:graphicFrame>
        <p:nvGraphicFramePr>
          <p:cNvPr id="5" name="Table 4">
            <a:extLst>
              <a:ext uri="{FF2B5EF4-FFF2-40B4-BE49-F238E27FC236}">
                <a16:creationId xmlns:a16="http://schemas.microsoft.com/office/drawing/2014/main" id="{5F71350B-E5E3-12CA-5A97-3FE083A97B90}"/>
              </a:ext>
            </a:extLst>
          </p:cNvPr>
          <p:cNvGraphicFramePr>
            <a:graphicFrameLocks noGrp="1"/>
          </p:cNvGraphicFramePr>
          <p:nvPr>
            <p:extLst>
              <p:ext uri="{D42A27DB-BD31-4B8C-83A1-F6EECF244321}">
                <p14:modId xmlns:p14="http://schemas.microsoft.com/office/powerpoint/2010/main" val="3458085183"/>
              </p:ext>
            </p:extLst>
          </p:nvPr>
        </p:nvGraphicFramePr>
        <p:xfrm>
          <a:off x="8211429" y="2472992"/>
          <a:ext cx="2788920" cy="2595880"/>
        </p:xfrm>
        <a:graphic>
          <a:graphicData uri="http://schemas.openxmlformats.org/drawingml/2006/table">
            <a:tbl>
              <a:tblPr firstRow="1" bandRow="1">
                <a:tableStyleId>{7A98C86E-6F1F-4A7F-8C20-034C1E1CA2C3}</a:tableStyleId>
              </a:tblPr>
              <a:tblGrid>
                <a:gridCol w="1394460">
                  <a:extLst>
                    <a:ext uri="{9D8B030D-6E8A-4147-A177-3AD203B41FA5}">
                      <a16:colId xmlns:a16="http://schemas.microsoft.com/office/drawing/2014/main" val="823049421"/>
                    </a:ext>
                  </a:extLst>
                </a:gridCol>
                <a:gridCol w="1394460">
                  <a:extLst>
                    <a:ext uri="{9D8B030D-6E8A-4147-A177-3AD203B41FA5}">
                      <a16:colId xmlns:a16="http://schemas.microsoft.com/office/drawing/2014/main" val="423356513"/>
                    </a:ext>
                  </a:extLst>
                </a:gridCol>
              </a:tblGrid>
              <a:tr h="370840">
                <a:tc>
                  <a:txBody>
                    <a:bodyPr/>
                    <a:lstStyle/>
                    <a:p>
                      <a:r>
                        <a:rPr lang="en-US" dirty="0">
                          <a:latin typeface="+mn-lt"/>
                        </a:rPr>
                        <a:t>Component</a:t>
                      </a:r>
                    </a:p>
                  </a:txBody>
                  <a:tcPr/>
                </a:tc>
                <a:tc>
                  <a:txBody>
                    <a:bodyPr/>
                    <a:lstStyle/>
                    <a:p>
                      <a:r>
                        <a:rPr lang="en-US" dirty="0">
                          <a:latin typeface="+mn-lt"/>
                        </a:rPr>
                        <a:t>Status</a:t>
                      </a:r>
                    </a:p>
                  </a:txBody>
                  <a:tcPr/>
                </a:tc>
                <a:extLst>
                  <a:ext uri="{0D108BD9-81ED-4DB2-BD59-A6C34878D82A}">
                    <a16:rowId xmlns:a16="http://schemas.microsoft.com/office/drawing/2014/main" val="184796034"/>
                  </a:ext>
                </a:extLst>
              </a:tr>
              <a:tr h="370840">
                <a:tc>
                  <a:txBody>
                    <a:bodyPr/>
                    <a:lstStyle/>
                    <a:p>
                      <a:r>
                        <a:rPr lang="en-US" dirty="0">
                          <a:latin typeface="+mn-lt"/>
                        </a:rPr>
                        <a:t>Data Type</a:t>
                      </a:r>
                    </a:p>
                  </a:txBody>
                  <a:tcPr/>
                </a:tc>
                <a:tc>
                  <a:txBody>
                    <a:bodyPr/>
                    <a:lstStyle/>
                    <a:p>
                      <a:endParaRPr lang="en-US" dirty="0">
                        <a:latin typeface="+mn-lt"/>
                      </a:endParaRPr>
                    </a:p>
                  </a:txBody>
                  <a:tcPr>
                    <a:solidFill>
                      <a:srgbClr val="92D050"/>
                    </a:solidFill>
                  </a:tcPr>
                </a:tc>
                <a:extLst>
                  <a:ext uri="{0D108BD9-81ED-4DB2-BD59-A6C34878D82A}">
                    <a16:rowId xmlns:a16="http://schemas.microsoft.com/office/drawing/2014/main" val="4141056573"/>
                  </a:ext>
                </a:extLst>
              </a:tr>
              <a:tr h="370840">
                <a:tc>
                  <a:txBody>
                    <a:bodyPr/>
                    <a:lstStyle/>
                    <a:p>
                      <a:r>
                        <a:rPr lang="en-US" dirty="0">
                          <a:latin typeface="+mn-lt"/>
                        </a:rPr>
                        <a:t>Identifiers</a:t>
                      </a:r>
                    </a:p>
                  </a:txBody>
                  <a:tcPr>
                    <a:solidFill>
                      <a:schemeClr val="bg1"/>
                    </a:solidFill>
                  </a:tcPr>
                </a:tc>
                <a:tc>
                  <a:txBody>
                    <a:bodyPr/>
                    <a:lstStyle/>
                    <a:p>
                      <a:endParaRPr lang="en-US" dirty="0">
                        <a:latin typeface="+mn-lt"/>
                      </a:endParaRPr>
                    </a:p>
                  </a:txBody>
                  <a:tcPr>
                    <a:solidFill>
                      <a:srgbClr val="92D050"/>
                    </a:solidFill>
                  </a:tcPr>
                </a:tc>
                <a:extLst>
                  <a:ext uri="{0D108BD9-81ED-4DB2-BD59-A6C34878D82A}">
                    <a16:rowId xmlns:a16="http://schemas.microsoft.com/office/drawing/2014/main" val="2254503164"/>
                  </a:ext>
                </a:extLst>
              </a:tr>
              <a:tr h="370840">
                <a:tc>
                  <a:txBody>
                    <a:bodyPr/>
                    <a:lstStyle/>
                    <a:p>
                      <a:r>
                        <a:rPr lang="en-US" dirty="0">
                          <a:latin typeface="+mn-lt"/>
                        </a:rPr>
                        <a:t>Vocabulary</a:t>
                      </a:r>
                    </a:p>
                  </a:txBody>
                  <a:tcPr>
                    <a:solidFill>
                      <a:schemeClr val="bg1"/>
                    </a:solidFill>
                  </a:tcPr>
                </a:tc>
                <a:tc>
                  <a:txBody>
                    <a:bodyPr/>
                    <a:lstStyle/>
                    <a:p>
                      <a:r>
                        <a:rPr lang="en-US" dirty="0">
                          <a:latin typeface="+mn-lt"/>
                        </a:rPr>
                        <a:t>Draft Only</a:t>
                      </a:r>
                    </a:p>
                  </a:txBody>
                  <a:tcPr>
                    <a:solidFill>
                      <a:srgbClr val="FFFF00"/>
                    </a:solidFill>
                  </a:tcPr>
                </a:tc>
                <a:extLst>
                  <a:ext uri="{0D108BD9-81ED-4DB2-BD59-A6C34878D82A}">
                    <a16:rowId xmlns:a16="http://schemas.microsoft.com/office/drawing/2014/main" val="2773873706"/>
                  </a:ext>
                </a:extLst>
              </a:tr>
              <a:tr h="370840">
                <a:tc>
                  <a:txBody>
                    <a:bodyPr/>
                    <a:lstStyle/>
                    <a:p>
                      <a:r>
                        <a:rPr lang="en-US" dirty="0">
                          <a:latin typeface="+mn-lt"/>
                        </a:rPr>
                        <a:t>Schema</a:t>
                      </a:r>
                    </a:p>
                  </a:txBody>
                  <a:tcPr>
                    <a:solidFill>
                      <a:schemeClr val="bg1"/>
                    </a:solidFill>
                  </a:tcPr>
                </a:tc>
                <a:tc>
                  <a:txBody>
                    <a:bodyPr/>
                    <a:lstStyle/>
                    <a:p>
                      <a:r>
                        <a:rPr lang="en-US" dirty="0">
                          <a:latin typeface="+mn-lt"/>
                        </a:rPr>
                        <a:t>JSON Schema</a:t>
                      </a:r>
                    </a:p>
                  </a:txBody>
                  <a:tcPr>
                    <a:solidFill>
                      <a:srgbClr val="92D050"/>
                    </a:solidFill>
                  </a:tcPr>
                </a:tc>
                <a:extLst>
                  <a:ext uri="{0D108BD9-81ED-4DB2-BD59-A6C34878D82A}">
                    <a16:rowId xmlns:a16="http://schemas.microsoft.com/office/drawing/2014/main" val="3379485806"/>
                  </a:ext>
                </a:extLst>
              </a:tr>
              <a:tr h="370840">
                <a:tc>
                  <a:txBody>
                    <a:bodyPr/>
                    <a:lstStyle/>
                    <a:p>
                      <a:r>
                        <a:rPr lang="en-US" dirty="0">
                          <a:latin typeface="+mn-lt"/>
                        </a:rPr>
                        <a:t>Format</a:t>
                      </a:r>
                    </a:p>
                  </a:txBody>
                  <a:tcPr>
                    <a:solidFill>
                      <a:schemeClr val="bg1"/>
                    </a:solidFill>
                  </a:tcPr>
                </a:tc>
                <a:tc>
                  <a:txBody>
                    <a:bodyPr/>
                    <a:lstStyle/>
                    <a:p>
                      <a:r>
                        <a:rPr lang="en-US" dirty="0">
                          <a:latin typeface="+mn-lt"/>
                        </a:rPr>
                        <a:t>JSON</a:t>
                      </a:r>
                    </a:p>
                  </a:txBody>
                  <a:tcPr>
                    <a:solidFill>
                      <a:srgbClr val="92D050"/>
                    </a:solidFill>
                  </a:tcPr>
                </a:tc>
                <a:extLst>
                  <a:ext uri="{0D108BD9-81ED-4DB2-BD59-A6C34878D82A}">
                    <a16:rowId xmlns:a16="http://schemas.microsoft.com/office/drawing/2014/main" val="1363647608"/>
                  </a:ext>
                </a:extLst>
              </a:tr>
              <a:tr h="370840">
                <a:tc>
                  <a:txBody>
                    <a:bodyPr/>
                    <a:lstStyle/>
                    <a:p>
                      <a:r>
                        <a:rPr lang="en-US" dirty="0">
                          <a:latin typeface="+mn-lt"/>
                        </a:rPr>
                        <a:t>API</a:t>
                      </a:r>
                    </a:p>
                  </a:txBody>
                  <a:tcPr>
                    <a:solidFill>
                      <a:schemeClr val="bg1"/>
                    </a:solidFill>
                  </a:tcPr>
                </a:tc>
                <a:tc>
                  <a:txBody>
                    <a:bodyPr/>
                    <a:lstStyle/>
                    <a:p>
                      <a:r>
                        <a:rPr lang="en-US" dirty="0">
                          <a:latin typeface="+mn-lt"/>
                        </a:rPr>
                        <a:t>Not included</a:t>
                      </a:r>
                    </a:p>
                  </a:txBody>
                  <a:tcPr>
                    <a:solidFill>
                      <a:srgbClr val="FF0000"/>
                    </a:solidFill>
                  </a:tcPr>
                </a:tc>
                <a:extLst>
                  <a:ext uri="{0D108BD9-81ED-4DB2-BD59-A6C34878D82A}">
                    <a16:rowId xmlns:a16="http://schemas.microsoft.com/office/drawing/2014/main" val="2938828783"/>
                  </a:ext>
                </a:extLst>
              </a:tr>
            </a:tbl>
          </a:graphicData>
        </a:graphic>
      </p:graphicFrame>
      <p:pic>
        <p:nvPicPr>
          <p:cNvPr id="6" name="Picture 5">
            <a:extLst>
              <a:ext uri="{FF2B5EF4-FFF2-40B4-BE49-F238E27FC236}">
                <a16:creationId xmlns:a16="http://schemas.microsoft.com/office/drawing/2014/main" id="{58411556-59D8-41E6-D9AA-49510C46B502}"/>
              </a:ext>
            </a:extLst>
          </p:cNvPr>
          <p:cNvPicPr>
            <a:picLocks noChangeAspect="1"/>
          </p:cNvPicPr>
          <p:nvPr/>
        </p:nvPicPr>
        <p:blipFill>
          <a:blip r:embed="rId3"/>
          <a:stretch>
            <a:fillRect/>
          </a:stretch>
        </p:blipFill>
        <p:spPr>
          <a:xfrm>
            <a:off x="2062610" y="1845982"/>
            <a:ext cx="4663515" cy="4805997"/>
          </a:xfrm>
          <a:prstGeom prst="rect">
            <a:avLst/>
          </a:prstGeom>
        </p:spPr>
      </p:pic>
    </p:spTree>
    <p:extLst>
      <p:ext uri="{BB962C8B-B14F-4D97-AF65-F5344CB8AC3E}">
        <p14:creationId xmlns:p14="http://schemas.microsoft.com/office/powerpoint/2010/main" val="351161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2005D94F-D3B0-AC50-0B5A-4A5A77D6A53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1DF787F9-534B-5866-614E-AE50C579AE99}"/>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Outline</a:t>
            </a:r>
            <a:endParaRPr sz="3900" dirty="0"/>
          </a:p>
        </p:txBody>
      </p:sp>
      <p:sp>
        <p:nvSpPr>
          <p:cNvPr id="127" name="Google Shape;127;g227a5b56a84_0_7">
            <a:extLst>
              <a:ext uri="{FF2B5EF4-FFF2-40B4-BE49-F238E27FC236}">
                <a16:creationId xmlns:a16="http://schemas.microsoft.com/office/drawing/2014/main" id="{817346B5-8FB3-1727-6B6C-72774C0F92E4}"/>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a:t>
            </a:fld>
            <a:endParaRPr dirty="0"/>
          </a:p>
        </p:txBody>
      </p:sp>
      <p:sp>
        <p:nvSpPr>
          <p:cNvPr id="7" name="Google Shape;126;g227a5b56a84_0_7">
            <a:extLst>
              <a:ext uri="{FF2B5EF4-FFF2-40B4-BE49-F238E27FC236}">
                <a16:creationId xmlns:a16="http://schemas.microsoft.com/office/drawing/2014/main" id="{FC408522-A76F-0D10-1D59-849A693B793C}"/>
              </a:ext>
            </a:extLst>
          </p:cNvPr>
          <p:cNvSpPr txBox="1">
            <a:spLocks/>
          </p:cNvSpPr>
          <p:nvPr/>
        </p:nvSpPr>
        <p:spPr>
          <a:xfrm>
            <a:off x="838200" y="1962661"/>
            <a:ext cx="11437620"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275687"/>
              </a:buClr>
              <a:buSzPts val="1800"/>
              <a:buFont typeface="Noto Sans Symbols"/>
              <a:buChar char="❑"/>
              <a:defRPr sz="2400" b="0" i="0" u="none" strike="noStrike" cap="none">
                <a:solidFill>
                  <a:schemeClr val="dk1"/>
                </a:solidFill>
                <a:latin typeface="Cambria"/>
                <a:ea typeface="Cambria"/>
                <a:cs typeface="Cambria"/>
                <a:sym typeface="Cambria"/>
              </a:defRPr>
            </a:lvl1pPr>
            <a:lvl2pPr marL="914400" marR="0" lvl="1" indent="-342900" algn="l" rtl="0">
              <a:lnSpc>
                <a:spcPct val="90000"/>
              </a:lnSpc>
              <a:spcBef>
                <a:spcPts val="500"/>
              </a:spcBef>
              <a:spcAft>
                <a:spcPts val="0"/>
              </a:spcAft>
              <a:buClr>
                <a:srgbClr val="275687"/>
              </a:buClr>
              <a:buSzPts val="18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61950">
              <a:lnSpc>
                <a:spcPct val="100000"/>
              </a:lnSpc>
              <a:spcBef>
                <a:spcPts val="0"/>
              </a:spcBef>
              <a:spcAft>
                <a:spcPts val="1200"/>
              </a:spcAft>
              <a:buSzPts val="2100"/>
              <a:buFont typeface="Wingdings" panose="05000000000000000000" pitchFamily="2" charset="2"/>
              <a:buChar char="q"/>
            </a:pPr>
            <a:r>
              <a:rPr lang="en-US" dirty="0"/>
              <a:t>Introduction</a:t>
            </a:r>
          </a:p>
          <a:p>
            <a:pPr indent="-361950">
              <a:lnSpc>
                <a:spcPct val="100000"/>
              </a:lnSpc>
              <a:spcBef>
                <a:spcPts val="0"/>
              </a:spcBef>
              <a:spcAft>
                <a:spcPts val="1200"/>
              </a:spcAft>
              <a:buSzPts val="2100"/>
              <a:buFont typeface="Wingdings" panose="05000000000000000000" pitchFamily="2" charset="2"/>
              <a:buChar char="q"/>
            </a:pPr>
            <a:r>
              <a:rPr lang="en-US" dirty="0"/>
              <a:t>Background/Doctrinal BEND</a:t>
            </a:r>
          </a:p>
          <a:p>
            <a:pPr indent="-361950">
              <a:lnSpc>
                <a:spcPct val="100000"/>
              </a:lnSpc>
              <a:spcBef>
                <a:spcPts val="0"/>
              </a:spcBef>
              <a:spcAft>
                <a:spcPts val="1200"/>
              </a:spcAft>
              <a:buSzPts val="2100"/>
              <a:buFont typeface="Wingdings" panose="05000000000000000000" pitchFamily="2" charset="2"/>
              <a:buChar char="q"/>
            </a:pPr>
            <a:r>
              <a:rPr lang="en-US" dirty="0"/>
              <a:t>AI-Enabled BEND Scenario Development</a:t>
            </a:r>
          </a:p>
          <a:p>
            <a:pPr indent="-361950">
              <a:lnSpc>
                <a:spcPct val="100000"/>
              </a:lnSpc>
              <a:spcBef>
                <a:spcPts val="0"/>
              </a:spcBef>
              <a:spcAft>
                <a:spcPts val="1200"/>
              </a:spcAft>
              <a:buSzPts val="2100"/>
              <a:buFont typeface="Wingdings" panose="05000000000000000000" pitchFamily="2" charset="2"/>
              <a:buChar char="q"/>
            </a:pPr>
            <a:r>
              <a:rPr lang="en-US" dirty="0"/>
              <a:t>Generating Synthetic Data for BEND Training</a:t>
            </a:r>
          </a:p>
          <a:p>
            <a:pPr indent="-361950">
              <a:lnSpc>
                <a:spcPct val="100000"/>
              </a:lnSpc>
              <a:spcBef>
                <a:spcPts val="0"/>
              </a:spcBef>
              <a:spcAft>
                <a:spcPts val="1200"/>
              </a:spcAft>
              <a:buSzPts val="2100"/>
              <a:buFont typeface="Wingdings" panose="05000000000000000000" pitchFamily="2" charset="2"/>
              <a:buChar char="q"/>
            </a:pPr>
            <a:r>
              <a:rPr lang="en-US" dirty="0"/>
              <a:t>BEND-Effects and Improving the BEND Framework</a:t>
            </a:r>
          </a:p>
          <a:p>
            <a:pPr indent="-361950">
              <a:lnSpc>
                <a:spcPct val="100000"/>
              </a:lnSpc>
              <a:spcBef>
                <a:spcPts val="0"/>
              </a:spcBef>
              <a:spcAft>
                <a:spcPts val="1200"/>
              </a:spcAft>
              <a:buSzPts val="2100"/>
              <a:buFont typeface="Wingdings" panose="05000000000000000000" pitchFamily="2" charset="2"/>
              <a:buChar char="q"/>
            </a:pPr>
            <a:r>
              <a:rPr lang="en-US" dirty="0"/>
              <a:t>Conclusions</a:t>
            </a:r>
          </a:p>
          <a:p>
            <a:pPr indent="-361950">
              <a:lnSpc>
                <a:spcPct val="150000"/>
              </a:lnSpc>
              <a:spcBef>
                <a:spcPts val="0"/>
              </a:spcBef>
              <a:buSzPts val="2100"/>
              <a:buFont typeface="Noto Sans Symbols"/>
              <a:buChar char="●"/>
            </a:pPr>
            <a:endParaRPr lang="en-US" dirty="0"/>
          </a:p>
        </p:txBody>
      </p:sp>
    </p:spTree>
    <p:extLst>
      <p:ext uri="{BB962C8B-B14F-4D97-AF65-F5344CB8AC3E}">
        <p14:creationId xmlns:p14="http://schemas.microsoft.com/office/powerpoint/2010/main" val="313778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FBDD6A-2EAF-59D4-45C9-12872E529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31FCD7-C83B-55BB-7416-FB7D95426268}"/>
              </a:ext>
            </a:extLst>
          </p:cNvPr>
          <p:cNvSpPr>
            <a:spLocks noGrp="1"/>
          </p:cNvSpPr>
          <p:nvPr>
            <p:ph type="title"/>
          </p:nvPr>
        </p:nvSpPr>
        <p:spPr/>
        <p:txBody>
          <a:bodyPr/>
          <a:lstStyle/>
          <a:p>
            <a:r>
              <a:rPr lang="en-US" dirty="0">
                <a:latin typeface="Cambria" panose="02040503050406030204" pitchFamily="18" charset="0"/>
                <a:ea typeface="Cambria" panose="02040503050406030204" pitchFamily="18" charset="0"/>
              </a:rPr>
              <a:t>Data Standard</a:t>
            </a:r>
          </a:p>
        </p:txBody>
      </p:sp>
      <p:sp>
        <p:nvSpPr>
          <p:cNvPr id="3" name="Slide Number Placeholder 2">
            <a:extLst>
              <a:ext uri="{FF2B5EF4-FFF2-40B4-BE49-F238E27FC236}">
                <a16:creationId xmlns:a16="http://schemas.microsoft.com/office/drawing/2014/main" id="{F62616E7-997E-C20B-BF98-F53E636485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latin typeface="Cambria" panose="02040503050406030204" pitchFamily="18" charset="0"/>
                <a:ea typeface="Cambria" panose="02040503050406030204" pitchFamily="18" charset="0"/>
              </a:rPr>
              <a:t>20</a:t>
            </a:fld>
            <a:endParaRPr lang="en-US">
              <a:latin typeface="Cambria" panose="02040503050406030204" pitchFamily="18" charset="0"/>
              <a:ea typeface="Cambria" panose="02040503050406030204" pitchFamily="18" charset="0"/>
            </a:endParaRPr>
          </a:p>
        </p:txBody>
      </p:sp>
      <p:graphicFrame>
        <p:nvGraphicFramePr>
          <p:cNvPr id="4" name="Table 3">
            <a:extLst>
              <a:ext uri="{FF2B5EF4-FFF2-40B4-BE49-F238E27FC236}">
                <a16:creationId xmlns:a16="http://schemas.microsoft.com/office/drawing/2014/main" id="{4022B378-AC42-427C-46A8-CB3B9506C954}"/>
              </a:ext>
            </a:extLst>
          </p:cNvPr>
          <p:cNvGraphicFramePr>
            <a:graphicFrameLocks noGrp="1"/>
          </p:cNvGraphicFramePr>
          <p:nvPr>
            <p:extLst>
              <p:ext uri="{D42A27DB-BD31-4B8C-83A1-F6EECF244321}">
                <p14:modId xmlns:p14="http://schemas.microsoft.com/office/powerpoint/2010/main" val="1379428884"/>
              </p:ext>
            </p:extLst>
          </p:nvPr>
        </p:nvGraphicFramePr>
        <p:xfrm>
          <a:off x="489439" y="1920309"/>
          <a:ext cx="11213121" cy="3882390"/>
        </p:xfrm>
        <a:graphic>
          <a:graphicData uri="http://schemas.openxmlformats.org/drawingml/2006/table">
            <a:tbl>
              <a:tblPr/>
              <a:tblGrid>
                <a:gridCol w="1456592">
                  <a:extLst>
                    <a:ext uri="{9D8B030D-6E8A-4147-A177-3AD203B41FA5}">
                      <a16:colId xmlns:a16="http://schemas.microsoft.com/office/drawing/2014/main" val="3933297715"/>
                    </a:ext>
                  </a:extLst>
                </a:gridCol>
                <a:gridCol w="1588477">
                  <a:extLst>
                    <a:ext uri="{9D8B030D-6E8A-4147-A177-3AD203B41FA5}">
                      <a16:colId xmlns:a16="http://schemas.microsoft.com/office/drawing/2014/main" val="1216043493"/>
                    </a:ext>
                  </a:extLst>
                </a:gridCol>
                <a:gridCol w="1729154">
                  <a:extLst>
                    <a:ext uri="{9D8B030D-6E8A-4147-A177-3AD203B41FA5}">
                      <a16:colId xmlns:a16="http://schemas.microsoft.com/office/drawing/2014/main" val="1746000872"/>
                    </a:ext>
                  </a:extLst>
                </a:gridCol>
                <a:gridCol w="1846384">
                  <a:extLst>
                    <a:ext uri="{9D8B030D-6E8A-4147-A177-3AD203B41FA5}">
                      <a16:colId xmlns:a16="http://schemas.microsoft.com/office/drawing/2014/main" val="2336827542"/>
                    </a:ext>
                  </a:extLst>
                </a:gridCol>
                <a:gridCol w="1189630">
                  <a:extLst>
                    <a:ext uri="{9D8B030D-6E8A-4147-A177-3AD203B41FA5}">
                      <a16:colId xmlns:a16="http://schemas.microsoft.com/office/drawing/2014/main" val="697376130"/>
                    </a:ext>
                  </a:extLst>
                </a:gridCol>
                <a:gridCol w="1701442">
                  <a:extLst>
                    <a:ext uri="{9D8B030D-6E8A-4147-A177-3AD203B41FA5}">
                      <a16:colId xmlns:a16="http://schemas.microsoft.com/office/drawing/2014/main" val="711740303"/>
                    </a:ext>
                  </a:extLst>
                </a:gridCol>
                <a:gridCol w="1701442">
                  <a:extLst>
                    <a:ext uri="{9D8B030D-6E8A-4147-A177-3AD203B41FA5}">
                      <a16:colId xmlns:a16="http://schemas.microsoft.com/office/drawing/2014/main" val="554642708"/>
                    </a:ext>
                  </a:extLst>
                </a:gridCol>
              </a:tblGrid>
              <a:tr h="97118">
                <a:tc>
                  <a:txBody>
                    <a:bodyPr/>
                    <a:lstStyle/>
                    <a:p>
                      <a:pPr algn="l" fontAlgn="b"/>
                      <a:r>
                        <a:rPr lang="en-US" sz="1100" b="1" i="0" u="none" strike="noStrike" dirty="0">
                          <a:solidFill>
                            <a:srgbClr val="000000"/>
                          </a:solidFill>
                          <a:effectLst/>
                          <a:latin typeface="Aptos Narrow" panose="020B0004020202020204" pitchFamily="34" charset="0"/>
                        </a:rPr>
                        <a:t>Standard (Acronym)</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Purpose</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Key Components</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Primary Use Case</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Data Format</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a:solidFill>
                            <a:srgbClr val="000000"/>
                          </a:solidFill>
                          <a:effectLst/>
                          <a:latin typeface="Aptos Narrow" panose="020B0004020202020204" pitchFamily="34" charset="0"/>
                        </a:rPr>
                        <a:t>Adoption</a:t>
                      </a:r>
                    </a:p>
                  </a:txBody>
                  <a:tcPr marL="3810" marR="3810" marT="3810" marB="0" anchor="b">
                    <a:lnL>
                      <a:noFill/>
                    </a:lnL>
                    <a:lnR>
                      <a:noFill/>
                    </a:lnR>
                    <a:lnT>
                      <a:noFill/>
                    </a:lnT>
                    <a:lnB>
                      <a:noFill/>
                    </a:lnB>
                    <a:solidFill>
                      <a:schemeClr val="bg2">
                        <a:lumMod val="20000"/>
                        <a:lumOff val="80000"/>
                      </a:schemeClr>
                    </a:solidFill>
                  </a:tcPr>
                </a:tc>
                <a:tc>
                  <a:txBody>
                    <a:bodyPr/>
                    <a:lstStyle/>
                    <a:p>
                      <a:pPr algn="l" fontAlgn="b"/>
                      <a:r>
                        <a:rPr lang="en-US" sz="1100" b="1" i="0" u="none" strike="noStrike" dirty="0">
                          <a:solidFill>
                            <a:srgbClr val="000000"/>
                          </a:solidFill>
                          <a:effectLst/>
                          <a:latin typeface="Aptos Narrow" panose="020B0004020202020204" pitchFamily="34" charset="0"/>
                        </a:rPr>
                        <a:t>Website Reference</a:t>
                      </a:r>
                    </a:p>
                  </a:txBody>
                  <a:tcPr marL="3810" marR="3810" marT="3810" marB="0" anchor="b">
                    <a:lnL>
                      <a:noFill/>
                    </a:lnL>
                    <a:lnR>
                      <a:noFill/>
                    </a:lnR>
                    <a:lnT>
                      <a:noFill/>
                    </a:lnT>
                    <a:lnB>
                      <a:noFill/>
                    </a:lnB>
                    <a:solidFill>
                      <a:schemeClr val="bg2">
                        <a:lumMod val="20000"/>
                        <a:lumOff val="80000"/>
                      </a:schemeClr>
                    </a:solidFill>
                  </a:tcPr>
                </a:tc>
                <a:extLst>
                  <a:ext uri="{0D108BD9-81ED-4DB2-BD59-A6C34878D82A}">
                    <a16:rowId xmlns:a16="http://schemas.microsoft.com/office/drawing/2014/main" val="730589648"/>
                  </a:ext>
                </a:extLst>
              </a:tr>
              <a:tr h="381996">
                <a:tc>
                  <a:txBody>
                    <a:bodyPr/>
                    <a:lstStyle/>
                    <a:p>
                      <a:pPr algn="l" fontAlgn="b"/>
                      <a:r>
                        <a:rPr lang="en-US" sz="1100" b="0" i="0" u="none" strike="noStrike" dirty="0">
                          <a:solidFill>
                            <a:srgbClr val="000000"/>
                          </a:solidFill>
                          <a:effectLst/>
                          <a:latin typeface="Aptos Narrow" panose="020B0004020202020204" pitchFamily="34" charset="0"/>
                        </a:rPr>
                        <a:t>Structured Threat Information Expression (</a:t>
                      </a:r>
                      <a:r>
                        <a:rPr lang="en-US" sz="1100" b="1" i="0" u="none" strike="noStrike" dirty="0">
                          <a:solidFill>
                            <a:srgbClr val="000000"/>
                          </a:solidFill>
                          <a:effectLst/>
                          <a:latin typeface="Aptos Narrow" panose="020B0004020202020204" pitchFamily="34" charset="0"/>
                        </a:rPr>
                        <a:t>STIX)</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Cyber threat intelligence, tracking actors, events, and campaigns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Identity, Threat Actor, Campaign, Incident, Observables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Tracking cyber threats, disinformation campaigns, and influence operations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JSON, XML</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Cybersecurity, threat intelligence, law enforcement</a:t>
                      </a:r>
                    </a:p>
                  </a:txBody>
                  <a:tcPr marL="3810" marR="3810" marT="3810"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Aptos Narrow" panose="020B0004020202020204" pitchFamily="34" charset="0"/>
                        </a:rPr>
                        <a:t>https://oasis-open.github.io/cti-documentation/</a:t>
                      </a:r>
                    </a:p>
                  </a:txBody>
                  <a:tcPr marL="3810" marR="3810" marT="3810" marB="0" anchor="b">
                    <a:lnL>
                      <a:noFill/>
                    </a:lnL>
                    <a:lnR>
                      <a:noFill/>
                    </a:lnR>
                    <a:lnT>
                      <a:noFill/>
                    </a:lnT>
                    <a:lnB>
                      <a:noFill/>
                    </a:lnB>
                    <a:noFill/>
                  </a:tcPr>
                </a:tc>
                <a:extLst>
                  <a:ext uri="{0D108BD9-81ED-4DB2-BD59-A6C34878D82A}">
                    <a16:rowId xmlns:a16="http://schemas.microsoft.com/office/drawing/2014/main" val="2634352173"/>
                  </a:ext>
                </a:extLst>
              </a:tr>
              <a:tr h="287037">
                <a:tc>
                  <a:txBody>
                    <a:bodyPr/>
                    <a:lstStyle/>
                    <a:p>
                      <a:pPr algn="l" fontAlgn="b"/>
                      <a:r>
                        <a:rPr lang="en-US" sz="1100" b="0" i="0" u="none" strike="noStrike" dirty="0">
                          <a:solidFill>
                            <a:srgbClr val="000000"/>
                          </a:solidFill>
                          <a:effectLst/>
                          <a:latin typeface="Aptos Narrow" panose="020B0004020202020204" pitchFamily="34" charset="0"/>
                        </a:rPr>
                        <a:t>Activity Streams 2.0 </a:t>
                      </a:r>
                      <a:r>
                        <a:rPr lang="en-US" sz="1100" b="1" i="0" u="none" strike="noStrike" dirty="0">
                          <a:solidFill>
                            <a:srgbClr val="000000"/>
                          </a:solidFill>
                          <a:effectLst/>
                          <a:latin typeface="Aptos Narrow" panose="020B0004020202020204" pitchFamily="34" charset="0"/>
                        </a:rPr>
                        <a:t>(AS2)</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Social media activity representation</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Actor, Object, Verb, Target, Group</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Modeling social media interactions and behavioral dynamics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JSON-LD, ActivityStreams format</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Decentralized social media platforms and Web3 applications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https://www.w3.org/TR/activitystreams-core/</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408651601"/>
                  </a:ext>
                </a:extLst>
              </a:tr>
              <a:tr h="287037">
                <a:tc>
                  <a:txBody>
                    <a:bodyPr/>
                    <a:lstStyle/>
                    <a:p>
                      <a:pPr algn="l" fontAlgn="b"/>
                      <a:r>
                        <a:rPr lang="en-US" sz="1100" b="0" i="0" u="none" strike="noStrike" dirty="0">
                          <a:solidFill>
                            <a:srgbClr val="000000"/>
                          </a:solidFill>
                          <a:effectLst/>
                          <a:latin typeface="Aptos Narrow" panose="020B0004020202020204" pitchFamily="34" charset="0"/>
                        </a:rPr>
                        <a:t>Friend of a Friend </a:t>
                      </a:r>
                      <a:r>
                        <a:rPr lang="en-US" sz="1100" b="1" i="0" u="none" strike="noStrike" dirty="0">
                          <a:solidFill>
                            <a:srgbClr val="000000"/>
                          </a:solidFill>
                          <a:effectLst/>
                          <a:latin typeface="Aptos Narrow" panose="020B0004020202020204" pitchFamily="34" charset="0"/>
                        </a:rPr>
                        <a:t>(FOAF)</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Describes social relationships and online identities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Person, Group, OnlineAccount, Knows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Semantic web applications and social network analysis</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RDF (Resource Description Framework)</a:t>
                      </a:r>
                    </a:p>
                  </a:txBody>
                  <a:tcPr marL="3810" marR="3810" marT="3810" marB="0" anchor="b">
                    <a:lnL>
                      <a:noFill/>
                    </a:lnL>
                    <a:lnR>
                      <a:noFill/>
                    </a:lnR>
                    <a:lnT>
                      <a:noFill/>
                    </a:lnT>
                    <a:lnB>
                      <a:noFill/>
                    </a:lnB>
                    <a:noFill/>
                  </a:tcPr>
                </a:tc>
                <a:tc>
                  <a:txBody>
                    <a:bodyPr/>
                    <a:lstStyle/>
                    <a:p>
                      <a:pPr algn="l" fontAlgn="b"/>
                      <a:r>
                        <a:rPr lang="en-US" sz="1100" b="0" i="0" u="none" strike="noStrike">
                          <a:solidFill>
                            <a:srgbClr val="000000"/>
                          </a:solidFill>
                          <a:effectLst/>
                          <a:latin typeface="Aptos Narrow" panose="020B0004020202020204" pitchFamily="34" charset="0"/>
                        </a:rPr>
                        <a:t>Semantic web, academic research, social network modeling</a:t>
                      </a:r>
                    </a:p>
                  </a:txBody>
                  <a:tcPr marL="3810" marR="3810" marT="3810" marB="0" anchor="b">
                    <a:lnL>
                      <a:noFill/>
                    </a:lnL>
                    <a:lnR>
                      <a:noFill/>
                    </a:lnR>
                    <a:lnT>
                      <a:noFill/>
                    </a:lnT>
                    <a:lnB>
                      <a:noFill/>
                    </a:lnB>
                    <a:noFill/>
                  </a:tcPr>
                </a:tc>
                <a:tc>
                  <a:txBody>
                    <a:bodyPr/>
                    <a:lstStyle/>
                    <a:p>
                      <a:pPr algn="l" fontAlgn="b"/>
                      <a:r>
                        <a:rPr lang="en-US" sz="1100" b="0" i="0" u="none" strike="noStrike" dirty="0">
                          <a:solidFill>
                            <a:srgbClr val="000000"/>
                          </a:solidFill>
                          <a:effectLst/>
                          <a:latin typeface="Aptos Narrow" panose="020B0004020202020204" pitchFamily="34" charset="0"/>
                        </a:rPr>
                        <a:t>http://xmlns.com/foaf/spec/</a:t>
                      </a:r>
                    </a:p>
                  </a:txBody>
                  <a:tcPr marL="3810" marR="3810" marT="3810" marB="0" anchor="b">
                    <a:lnL>
                      <a:noFill/>
                    </a:lnL>
                    <a:lnR>
                      <a:noFill/>
                    </a:lnR>
                    <a:lnT>
                      <a:noFill/>
                    </a:lnT>
                    <a:lnB>
                      <a:noFill/>
                    </a:lnB>
                    <a:noFill/>
                  </a:tcPr>
                </a:tc>
                <a:extLst>
                  <a:ext uri="{0D108BD9-81ED-4DB2-BD59-A6C34878D82A}">
                    <a16:rowId xmlns:a16="http://schemas.microsoft.com/office/drawing/2014/main" val="1077994125"/>
                  </a:ext>
                </a:extLst>
              </a:tr>
              <a:tr h="287037">
                <a:tc>
                  <a:txBody>
                    <a:bodyPr/>
                    <a:lstStyle/>
                    <a:p>
                      <a:pPr algn="l" fontAlgn="b"/>
                      <a:r>
                        <a:rPr lang="en-US" sz="1100" b="0" i="0" u="none" strike="noStrike" dirty="0">
                          <a:solidFill>
                            <a:srgbClr val="000000"/>
                          </a:solidFill>
                          <a:effectLst/>
                          <a:latin typeface="Aptos Narrow" panose="020B0004020202020204" pitchFamily="34" charset="0"/>
                        </a:rPr>
                        <a:t>Semantically-Interlinked Online Communities </a:t>
                      </a:r>
                      <a:r>
                        <a:rPr lang="en-US" sz="1100" b="1" i="0" u="none" strike="noStrike" dirty="0">
                          <a:solidFill>
                            <a:srgbClr val="000000"/>
                          </a:solidFill>
                          <a:effectLst/>
                          <a:latin typeface="Aptos Narrow" panose="020B0004020202020204" pitchFamily="34" charset="0"/>
                        </a:rPr>
                        <a:t>(SIOC)</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Defines social media discussions and interactions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UserAccount, Post, Forum, Community, Topic</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Online community tracking and engagement analysis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RDF, XML</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a:solidFill>
                            <a:srgbClr val="000000"/>
                          </a:solidFill>
                          <a:effectLst/>
                          <a:latin typeface="Aptos Narrow" panose="020B0004020202020204" pitchFamily="34" charset="0"/>
                        </a:rPr>
                        <a:t>Online discussion forums, enterprise knowledge management</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https://web.archive.org/web/20220331224416/http://sioc-project.org/</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468253936"/>
                  </a:ext>
                </a:extLst>
              </a:tr>
              <a:tr h="490149">
                <a:tc>
                  <a:txBody>
                    <a:bodyPr/>
                    <a:lstStyle/>
                    <a:p>
                      <a:pPr algn="l" fontAlgn="b"/>
                      <a:r>
                        <a:rPr lang="en-US" sz="1100" b="0" i="0" u="none" strike="noStrike" dirty="0">
                          <a:solidFill>
                            <a:srgbClr val="000000"/>
                          </a:solidFill>
                          <a:effectLst/>
                          <a:latin typeface="Aptos Narrow" panose="020B0004020202020204" pitchFamily="34" charset="0"/>
                        </a:rPr>
                        <a:t>Intelligence Community Information Resource Metadata </a:t>
                      </a:r>
                      <a:r>
                        <a:rPr lang="en-US" sz="1100" b="1" i="0" u="none" strike="noStrike" dirty="0">
                          <a:solidFill>
                            <a:srgbClr val="000000"/>
                          </a:solidFill>
                          <a:effectLst/>
                          <a:latin typeface="Aptos Narrow" panose="020B0004020202020204" pitchFamily="34" charset="0"/>
                        </a:rPr>
                        <a:t>(IC-IRM)</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Intelligence metadata for information security, discovery, and analysis</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Resource descriptions, classification, access control, XML/HTML encoding</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Intelligence and national security data management</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a:solidFill>
                            <a:srgbClr val="000000"/>
                          </a:solidFill>
                          <a:effectLst/>
                          <a:latin typeface="Aptos Narrow" panose="020B0004020202020204" pitchFamily="34" charset="0"/>
                        </a:rPr>
                        <a:t>XML, HTML metadata</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US Intelligence Community (IC)</a:t>
                      </a:r>
                    </a:p>
                  </a:txBody>
                  <a:tcPr marL="3810" marR="3810" marT="3810" marB="0" anchor="b">
                    <a:lnL>
                      <a:noFill/>
                    </a:lnL>
                    <a:lnR>
                      <a:noFill/>
                    </a:lnR>
                    <a:lnT>
                      <a:noFill/>
                    </a:lnT>
                    <a:lnB>
                      <a:noFill/>
                    </a:lnB>
                    <a:solidFill>
                      <a:schemeClr val="bg1"/>
                    </a:solidFill>
                  </a:tcPr>
                </a:tc>
                <a:tc>
                  <a:txBody>
                    <a:bodyPr/>
                    <a:lstStyle/>
                    <a:p>
                      <a:pPr algn="l" fontAlgn="b"/>
                      <a:r>
                        <a:rPr lang="en-US" sz="1100" b="0" i="0" u="none" strike="noStrike" dirty="0">
                          <a:solidFill>
                            <a:srgbClr val="000000"/>
                          </a:solidFill>
                          <a:effectLst/>
                          <a:latin typeface="Aptos Narrow" panose="020B0004020202020204" pitchFamily="34" charset="0"/>
                        </a:rPr>
                        <a:t>https://www.dni.gov/index.php/who-we-are/organizations/ic-cio/ic-technical-specifications/information-resource-metadata</a:t>
                      </a:r>
                    </a:p>
                  </a:txBody>
                  <a:tcPr marL="3810" marR="3810" marT="3810" marB="0" anchor="b">
                    <a:lnL>
                      <a:noFill/>
                    </a:lnL>
                    <a:lnR>
                      <a:noFill/>
                    </a:lnR>
                    <a:lnT>
                      <a:noFill/>
                    </a:lnT>
                    <a:lnB>
                      <a:noFill/>
                    </a:lnB>
                    <a:solidFill>
                      <a:schemeClr val="bg1"/>
                    </a:solidFill>
                  </a:tcPr>
                </a:tc>
                <a:extLst>
                  <a:ext uri="{0D108BD9-81ED-4DB2-BD59-A6C34878D82A}">
                    <a16:rowId xmlns:a16="http://schemas.microsoft.com/office/drawing/2014/main" val="579876739"/>
                  </a:ext>
                </a:extLst>
              </a:tr>
              <a:tr h="490149">
                <a:tc>
                  <a:txBody>
                    <a:bodyPr/>
                    <a:lstStyle/>
                    <a:p>
                      <a:pPr algn="l" fontAlgn="b"/>
                      <a:r>
                        <a:rPr lang="en-US" sz="1100" b="0" i="0" u="none" strike="noStrike" dirty="0">
                          <a:solidFill>
                            <a:srgbClr val="000000"/>
                          </a:solidFill>
                          <a:effectLst/>
                          <a:latin typeface="Aptos Narrow" panose="020B0004020202020204" pitchFamily="34" charset="0"/>
                        </a:rPr>
                        <a:t>Unnamed Synthetic Social Media Scenario Data Standard </a:t>
                      </a:r>
                      <a:r>
                        <a:rPr lang="en-US" sz="1100" b="1" i="0" u="none" strike="noStrike" dirty="0">
                          <a:solidFill>
                            <a:srgbClr val="000000"/>
                          </a:solidFill>
                          <a:effectLst/>
                          <a:latin typeface="Aptos Narrow" panose="020B0004020202020204" pitchFamily="34" charset="0"/>
                        </a:rPr>
                        <a:t>(USS-MSDS)</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Describes actors, events, groups, and narratives within a scenario</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Actor, Account, Event, Group, Topic, Narrative, Article, URL</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Communicating the structure and component of a social media scenario from the scenario planner to a synthetic generator</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JSON</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NONE</a:t>
                      </a:r>
                    </a:p>
                  </a:txBody>
                  <a:tcPr marL="3810" marR="3810" marT="3810" marB="0" anchor="b">
                    <a:lnL>
                      <a:noFill/>
                    </a:lnL>
                    <a:lnR>
                      <a:noFill/>
                    </a:lnR>
                    <a:lnT>
                      <a:noFill/>
                    </a:lnT>
                    <a:lnB>
                      <a:noFill/>
                    </a:lnB>
                    <a:solidFill>
                      <a:schemeClr val="bg1">
                        <a:lumMod val="95000"/>
                      </a:schemeClr>
                    </a:solidFill>
                  </a:tcPr>
                </a:tc>
                <a:tc>
                  <a:txBody>
                    <a:bodyPr/>
                    <a:lstStyle/>
                    <a:p>
                      <a:pPr algn="l" fontAlgn="b"/>
                      <a:r>
                        <a:rPr lang="en-US" sz="1100" b="0" i="0" u="none" strike="noStrike" dirty="0">
                          <a:solidFill>
                            <a:srgbClr val="000000"/>
                          </a:solidFill>
                          <a:effectLst/>
                          <a:latin typeface="Aptos Narrow" panose="020B0004020202020204" pitchFamily="34" charset="0"/>
                        </a:rPr>
                        <a:t>NONE</a:t>
                      </a:r>
                    </a:p>
                  </a:txBody>
                  <a:tcPr marL="3810" marR="3810" marT="3810" marB="0" anchor="b">
                    <a:lnL>
                      <a:noFill/>
                    </a:lnL>
                    <a:lnR>
                      <a:noFill/>
                    </a:lnR>
                    <a:lnT>
                      <a:noFill/>
                    </a:lnT>
                    <a:lnB>
                      <a:noFill/>
                    </a:lnB>
                    <a:solidFill>
                      <a:schemeClr val="bg1">
                        <a:lumMod val="95000"/>
                      </a:schemeClr>
                    </a:solidFill>
                  </a:tcPr>
                </a:tc>
                <a:extLst>
                  <a:ext uri="{0D108BD9-81ED-4DB2-BD59-A6C34878D82A}">
                    <a16:rowId xmlns:a16="http://schemas.microsoft.com/office/drawing/2014/main" val="3968790711"/>
                  </a:ext>
                </a:extLst>
              </a:tr>
            </a:tbl>
          </a:graphicData>
        </a:graphic>
      </p:graphicFrame>
    </p:spTree>
    <p:extLst>
      <p:ext uri="{BB962C8B-B14F-4D97-AF65-F5344CB8AC3E}">
        <p14:creationId xmlns:p14="http://schemas.microsoft.com/office/powerpoint/2010/main" val="22940326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F718-E431-2628-CEFC-7CA5625D0A20}"/>
              </a:ext>
            </a:extLst>
          </p:cNvPr>
          <p:cNvSpPr>
            <a:spLocks noGrp="1"/>
          </p:cNvSpPr>
          <p:nvPr>
            <p:ph type="title"/>
          </p:nvPr>
        </p:nvSpPr>
        <p:spPr/>
        <p:txBody>
          <a:bodyPr/>
          <a:lstStyle/>
          <a:p>
            <a:r>
              <a:rPr lang="en-US" dirty="0"/>
              <a:t>Similarities to </a:t>
            </a:r>
            <a:r>
              <a:rPr lang="en-US" dirty="0" err="1"/>
              <a:t>Meliorator</a:t>
            </a:r>
            <a:endParaRPr lang="en-US" dirty="0"/>
          </a:p>
        </p:txBody>
      </p:sp>
      <p:sp>
        <p:nvSpPr>
          <p:cNvPr id="3" name="Text Placeholder 2">
            <a:extLst>
              <a:ext uri="{FF2B5EF4-FFF2-40B4-BE49-F238E27FC236}">
                <a16:creationId xmlns:a16="http://schemas.microsoft.com/office/drawing/2014/main" id="{0741119A-9DF9-96CE-0FC5-C79AE75710F1}"/>
              </a:ext>
            </a:extLst>
          </p:cNvPr>
          <p:cNvSpPr>
            <a:spLocks noGrp="1"/>
          </p:cNvSpPr>
          <p:nvPr>
            <p:ph type="body" idx="1"/>
          </p:nvPr>
        </p:nvSpPr>
        <p:spPr/>
        <p:txBody>
          <a:bodyPr/>
          <a:lstStyle/>
          <a:p>
            <a:r>
              <a:rPr lang="en-US" dirty="0" err="1"/>
              <a:t>Meliorator</a:t>
            </a:r>
            <a:r>
              <a:rPr lang="en-US" dirty="0"/>
              <a:t> – The US, the Netherlands, and Canada accused RT affiliates of using a sophisticated AI-enhanced software package to disseminate information to/about US, Poland, Germany, the Netherlands, Spain, Ukraine, and Israel</a:t>
            </a:r>
          </a:p>
          <a:p>
            <a:r>
              <a:rPr lang="en-US" dirty="0" err="1"/>
              <a:t>Brigadir</a:t>
            </a:r>
            <a:r>
              <a:rPr lang="en-US" dirty="0"/>
              <a:t> GUI for Taras – “Souls” tab for false identities and “Thoughts” tab for scenarios and actions</a:t>
            </a:r>
          </a:p>
          <a:p>
            <a:r>
              <a:rPr lang="en-US" dirty="0"/>
              <a:t>Joint Cybersecurity Advisory: https://www.ic3.gov/CSA/2024/240709.pdf</a:t>
            </a:r>
          </a:p>
        </p:txBody>
      </p:sp>
      <p:sp>
        <p:nvSpPr>
          <p:cNvPr id="4" name="Slide Number Placeholder 3">
            <a:extLst>
              <a:ext uri="{FF2B5EF4-FFF2-40B4-BE49-F238E27FC236}">
                <a16:creationId xmlns:a16="http://schemas.microsoft.com/office/drawing/2014/main" id="{81A56024-34C2-8B53-3F3D-F308569BBEF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spTree>
    <p:extLst>
      <p:ext uri="{BB962C8B-B14F-4D97-AF65-F5344CB8AC3E}">
        <p14:creationId xmlns:p14="http://schemas.microsoft.com/office/powerpoint/2010/main" val="174244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C604C-E9FC-7B81-55C5-C701E27C7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47071F-0330-0385-1BEE-BA97FE979973}"/>
              </a:ext>
            </a:extLst>
          </p:cNvPr>
          <p:cNvSpPr>
            <a:spLocks noGrp="1"/>
          </p:cNvSpPr>
          <p:nvPr>
            <p:ph type="title"/>
          </p:nvPr>
        </p:nvSpPr>
        <p:spPr/>
        <p:txBody>
          <a:bodyPr/>
          <a:lstStyle/>
          <a:p>
            <a:r>
              <a:rPr lang="en-US" dirty="0"/>
              <a:t>Creating Synthetic Data for BEND</a:t>
            </a:r>
          </a:p>
        </p:txBody>
      </p:sp>
      <p:sp>
        <p:nvSpPr>
          <p:cNvPr id="4" name="Slide Number Placeholder 3">
            <a:extLst>
              <a:ext uri="{FF2B5EF4-FFF2-40B4-BE49-F238E27FC236}">
                <a16:creationId xmlns:a16="http://schemas.microsoft.com/office/drawing/2014/main" id="{487FC1B1-D76E-C321-0A0A-D0AD0E5252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dirty="0"/>
          </a:p>
        </p:txBody>
      </p:sp>
    </p:spTree>
    <p:extLst>
      <p:ext uri="{BB962C8B-B14F-4D97-AF65-F5344CB8AC3E}">
        <p14:creationId xmlns:p14="http://schemas.microsoft.com/office/powerpoint/2010/main" val="549592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0E32633-5ABF-4D4A-042E-F5546D3B1219}"/>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DAFF0D6-E767-8F42-4A20-B5D7A17CD7D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
        <p:nvSpPr>
          <p:cNvPr id="127" name="Google Shape;127;g227a5b56a84_0_7">
            <a:extLst>
              <a:ext uri="{FF2B5EF4-FFF2-40B4-BE49-F238E27FC236}">
                <a16:creationId xmlns:a16="http://schemas.microsoft.com/office/drawing/2014/main" id="{5C1A7495-88FB-C940-FF97-7DAC0B08AFC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23</a:t>
            </a:fld>
            <a:endParaRPr/>
          </a:p>
        </p:txBody>
      </p:sp>
      <p:sp>
        <p:nvSpPr>
          <p:cNvPr id="31" name="Rectangle 30">
            <a:extLst>
              <a:ext uri="{FF2B5EF4-FFF2-40B4-BE49-F238E27FC236}">
                <a16:creationId xmlns:a16="http://schemas.microsoft.com/office/drawing/2014/main" id="{3A0C6FCA-2FC5-7568-B988-48569F5B2756}"/>
              </a:ext>
            </a:extLst>
          </p:cNvPr>
          <p:cNvSpPr/>
          <p:nvPr/>
        </p:nvSpPr>
        <p:spPr>
          <a:xfrm>
            <a:off x="3813722" y="331082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3" name="Rectangle 32">
            <a:extLst>
              <a:ext uri="{FF2B5EF4-FFF2-40B4-BE49-F238E27FC236}">
                <a16:creationId xmlns:a16="http://schemas.microsoft.com/office/drawing/2014/main" id="{436ED8FC-4E5C-A289-5E9A-B026699B8752}"/>
              </a:ext>
            </a:extLst>
          </p:cNvPr>
          <p:cNvSpPr/>
          <p:nvPr/>
        </p:nvSpPr>
        <p:spPr>
          <a:xfrm>
            <a:off x="921477" y="2160898"/>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34" name="Rectangle 33">
            <a:extLst>
              <a:ext uri="{FF2B5EF4-FFF2-40B4-BE49-F238E27FC236}">
                <a16:creationId xmlns:a16="http://schemas.microsoft.com/office/drawing/2014/main" id="{A63C0315-84D4-4A9D-DA66-EDAF3D1A9CE9}"/>
              </a:ext>
            </a:extLst>
          </p:cNvPr>
          <p:cNvSpPr/>
          <p:nvPr/>
        </p:nvSpPr>
        <p:spPr>
          <a:xfrm>
            <a:off x="921278" y="45782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35" name="Rectangle 34">
            <a:extLst>
              <a:ext uri="{FF2B5EF4-FFF2-40B4-BE49-F238E27FC236}">
                <a16:creationId xmlns:a16="http://schemas.microsoft.com/office/drawing/2014/main" id="{E4C6EBA7-DBFB-9171-2176-31AAD8278F91}"/>
              </a:ext>
            </a:extLst>
          </p:cNvPr>
          <p:cNvSpPr/>
          <p:nvPr/>
        </p:nvSpPr>
        <p:spPr>
          <a:xfrm>
            <a:off x="921479" y="3310782"/>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36" name="Connector: Elbow 35">
            <a:extLst>
              <a:ext uri="{FF2B5EF4-FFF2-40B4-BE49-F238E27FC236}">
                <a16:creationId xmlns:a16="http://schemas.microsoft.com/office/drawing/2014/main" id="{982125E4-B274-A182-30E2-4C856B2C8FB8}"/>
              </a:ext>
            </a:extLst>
          </p:cNvPr>
          <p:cNvCxnSpPr>
            <a:cxnSpLocks/>
            <a:stCxn id="35" idx="2"/>
            <a:endCxn id="34" idx="0"/>
          </p:cNvCxnSpPr>
          <p:nvPr/>
        </p:nvCxnSpPr>
        <p:spPr>
          <a:xfrm rot="5400000">
            <a:off x="1175767" y="4194654"/>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378415B8-FA0B-D02C-246A-54C644FC96D2}"/>
              </a:ext>
            </a:extLst>
          </p:cNvPr>
          <p:cNvCxnSpPr>
            <a:cxnSpLocks/>
            <a:stCxn id="35" idx="0"/>
            <a:endCxn id="33" idx="2"/>
          </p:cNvCxnSpPr>
          <p:nvPr/>
        </p:nvCxnSpPr>
        <p:spPr>
          <a:xfrm rot="16200000" flipV="1">
            <a:off x="1234640" y="2986095"/>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FD6DCF7-A6B2-AA37-E538-75D62604CB6A}"/>
              </a:ext>
            </a:extLst>
          </p:cNvPr>
          <p:cNvCxnSpPr>
            <a:cxnSpLocks/>
            <a:stCxn id="33" idx="1"/>
            <a:endCxn id="35" idx="1"/>
          </p:cNvCxnSpPr>
          <p:nvPr/>
        </p:nvCxnSpPr>
        <p:spPr>
          <a:xfrm rot="10800000" flipH="1" flipV="1">
            <a:off x="921477" y="2411154"/>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B85772AC-FA2B-40C5-5A25-4424EB505639}"/>
              </a:ext>
            </a:extLst>
          </p:cNvPr>
          <p:cNvCxnSpPr>
            <a:cxnSpLocks/>
            <a:stCxn id="31" idx="1"/>
            <a:endCxn id="35" idx="3"/>
          </p:cNvCxnSpPr>
          <p:nvPr/>
        </p:nvCxnSpPr>
        <p:spPr>
          <a:xfrm rot="10800000">
            <a:off x="2197174" y="3561038"/>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2EEF516-688F-BC8D-BF52-B26ADC2A45F1}"/>
              </a:ext>
            </a:extLst>
          </p:cNvPr>
          <p:cNvSpPr txBox="1"/>
          <p:nvPr/>
        </p:nvSpPr>
        <p:spPr>
          <a:xfrm>
            <a:off x="2433277" y="3098515"/>
            <a:ext cx="1131325" cy="400110"/>
          </a:xfrm>
          <a:prstGeom prst="rect">
            <a:avLst/>
          </a:prstGeom>
          <a:noFill/>
        </p:spPr>
        <p:txBody>
          <a:bodyPr wrap="square" rtlCol="0">
            <a:spAutoFit/>
          </a:bodyPr>
          <a:lstStyle/>
          <a:p>
            <a:pPr algn="ctr"/>
            <a:r>
              <a:rPr lang="en-US" sz="1000" dirty="0"/>
              <a:t>Synthetic Templates</a:t>
            </a:r>
          </a:p>
        </p:txBody>
      </p:sp>
      <p:sp>
        <p:nvSpPr>
          <p:cNvPr id="41" name="TextBox 40">
            <a:extLst>
              <a:ext uri="{FF2B5EF4-FFF2-40B4-BE49-F238E27FC236}">
                <a16:creationId xmlns:a16="http://schemas.microsoft.com/office/drawing/2014/main" id="{01CB93FF-83B4-68A3-B153-CDA4241626B1}"/>
              </a:ext>
            </a:extLst>
          </p:cNvPr>
          <p:cNvSpPr txBox="1"/>
          <p:nvPr/>
        </p:nvSpPr>
        <p:spPr>
          <a:xfrm>
            <a:off x="647745" y="2703461"/>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2" name="Rectangle 41">
            <a:extLst>
              <a:ext uri="{FF2B5EF4-FFF2-40B4-BE49-F238E27FC236}">
                <a16:creationId xmlns:a16="http://schemas.microsoft.com/office/drawing/2014/main" id="{2F1A863F-28D3-03D8-F975-7D80A77BB5BA}"/>
              </a:ext>
            </a:extLst>
          </p:cNvPr>
          <p:cNvSpPr/>
          <p:nvPr/>
        </p:nvSpPr>
        <p:spPr>
          <a:xfrm>
            <a:off x="5615296" y="3310782"/>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3" name="Connector: Elbow 42">
            <a:extLst>
              <a:ext uri="{FF2B5EF4-FFF2-40B4-BE49-F238E27FC236}">
                <a16:creationId xmlns:a16="http://schemas.microsoft.com/office/drawing/2014/main" id="{4CDBB64B-7A51-F163-0B17-B6E14FD191D3}"/>
              </a:ext>
            </a:extLst>
          </p:cNvPr>
          <p:cNvCxnSpPr>
            <a:cxnSpLocks/>
            <a:stCxn id="49" idx="2"/>
            <a:endCxn id="31" idx="0"/>
          </p:cNvCxnSpPr>
          <p:nvPr/>
        </p:nvCxnSpPr>
        <p:spPr>
          <a:xfrm rot="16200000" flipH="1">
            <a:off x="4147405" y="3006658"/>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5BADD4D-94E9-7E74-F24A-CEDF6D6F4E53}"/>
              </a:ext>
            </a:extLst>
          </p:cNvPr>
          <p:cNvCxnSpPr>
            <a:cxnSpLocks/>
            <a:stCxn id="42" idx="1"/>
            <a:endCxn id="31" idx="3"/>
          </p:cNvCxnSpPr>
          <p:nvPr/>
        </p:nvCxnSpPr>
        <p:spPr>
          <a:xfrm rot="10800000" flipV="1">
            <a:off x="5089418" y="3561038"/>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ACE47127-C8A7-8F00-09BE-1FA3A218F274}"/>
              </a:ext>
            </a:extLst>
          </p:cNvPr>
          <p:cNvSpPr/>
          <p:nvPr/>
        </p:nvSpPr>
        <p:spPr>
          <a:xfrm>
            <a:off x="4619601" y="4574136"/>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46" name="Connector: Elbow 45">
            <a:extLst>
              <a:ext uri="{FF2B5EF4-FFF2-40B4-BE49-F238E27FC236}">
                <a16:creationId xmlns:a16="http://schemas.microsoft.com/office/drawing/2014/main" id="{23F5D6BC-BE86-89BF-6D8E-4C2FDE4FB7AD}"/>
              </a:ext>
            </a:extLst>
          </p:cNvPr>
          <p:cNvCxnSpPr>
            <a:cxnSpLocks/>
            <a:stCxn id="31" idx="2"/>
            <a:endCxn id="45" idx="0"/>
          </p:cNvCxnSpPr>
          <p:nvPr/>
        </p:nvCxnSpPr>
        <p:spPr>
          <a:xfrm rot="16200000" flipH="1">
            <a:off x="4473109" y="3789796"/>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04FFDC70-D14D-D087-7138-2AFCE55BE174}"/>
              </a:ext>
            </a:extLst>
          </p:cNvPr>
          <p:cNvSpPr/>
          <p:nvPr/>
        </p:nvSpPr>
        <p:spPr>
          <a:xfrm>
            <a:off x="3074313" y="45782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48" name="Connector: Elbow 47">
            <a:extLst>
              <a:ext uri="{FF2B5EF4-FFF2-40B4-BE49-F238E27FC236}">
                <a16:creationId xmlns:a16="http://schemas.microsoft.com/office/drawing/2014/main" id="{9DB28EF9-CCD8-F681-9A04-3AEE7BD1E9FE}"/>
              </a:ext>
            </a:extLst>
          </p:cNvPr>
          <p:cNvCxnSpPr>
            <a:cxnSpLocks/>
            <a:stCxn id="31" idx="2"/>
            <a:endCxn id="47" idx="0"/>
          </p:cNvCxnSpPr>
          <p:nvPr/>
        </p:nvCxnSpPr>
        <p:spPr>
          <a:xfrm rot="5400000">
            <a:off x="3698427" y="3825071"/>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79391AF-7C65-5591-3560-F2F8A76DFD5C}"/>
              </a:ext>
            </a:extLst>
          </p:cNvPr>
          <p:cNvSpPr/>
          <p:nvPr/>
        </p:nvSpPr>
        <p:spPr>
          <a:xfrm>
            <a:off x="3812754" y="2202949"/>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50" name="Rectangle 49">
            <a:extLst>
              <a:ext uri="{FF2B5EF4-FFF2-40B4-BE49-F238E27FC236}">
                <a16:creationId xmlns:a16="http://schemas.microsoft.com/office/drawing/2014/main" id="{3D9E13E1-C4A0-2F94-CA9A-7DFA62567678}"/>
              </a:ext>
            </a:extLst>
          </p:cNvPr>
          <p:cNvSpPr/>
          <p:nvPr/>
        </p:nvSpPr>
        <p:spPr>
          <a:xfrm>
            <a:off x="2529643" y="3607823"/>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51" name="Rectangle 50">
            <a:extLst>
              <a:ext uri="{FF2B5EF4-FFF2-40B4-BE49-F238E27FC236}">
                <a16:creationId xmlns:a16="http://schemas.microsoft.com/office/drawing/2014/main" id="{C12BDC25-E9FC-B24A-1B7B-1F26680C427C}"/>
              </a:ext>
            </a:extLst>
          </p:cNvPr>
          <p:cNvSpPr/>
          <p:nvPr/>
        </p:nvSpPr>
        <p:spPr>
          <a:xfrm>
            <a:off x="2417824" y="2200681"/>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52" name="Cross 51">
            <a:extLst>
              <a:ext uri="{FF2B5EF4-FFF2-40B4-BE49-F238E27FC236}">
                <a16:creationId xmlns:a16="http://schemas.microsoft.com/office/drawing/2014/main" id="{7E19BB37-E0CD-238E-ED22-BEBF16404728}"/>
              </a:ext>
            </a:extLst>
          </p:cNvPr>
          <p:cNvSpPr/>
          <p:nvPr/>
        </p:nvSpPr>
        <p:spPr>
          <a:xfrm>
            <a:off x="2235512" y="2330919"/>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6AD243C-222E-B883-AF44-68E9145B119F}"/>
              </a:ext>
            </a:extLst>
          </p:cNvPr>
          <p:cNvSpPr/>
          <p:nvPr/>
        </p:nvSpPr>
        <p:spPr>
          <a:xfrm>
            <a:off x="672693" y="3032385"/>
            <a:ext cx="1791159" cy="105730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CE8FA0D-0B5D-A8C8-ECE1-16E560300E95}"/>
              </a:ext>
            </a:extLst>
          </p:cNvPr>
          <p:cNvSpPr txBox="1"/>
          <p:nvPr/>
        </p:nvSpPr>
        <p:spPr>
          <a:xfrm>
            <a:off x="7511077" y="1706808"/>
            <a:ext cx="4166967" cy="4832092"/>
          </a:xfrm>
          <a:prstGeom prst="rect">
            <a:avLst/>
          </a:prstGeom>
          <a:noFill/>
        </p:spPr>
        <p:txBody>
          <a:bodyPr wrap="square">
            <a:spAutoFit/>
          </a:bodyPr>
          <a:lstStyle/>
          <a:p>
            <a:r>
              <a:rPr lang="en-US" b="1" dirty="0"/>
              <a:t>Top-Down</a:t>
            </a:r>
          </a:p>
          <a:p>
            <a:pPr marL="285750" lvl="1" indent="-285750">
              <a:buFont typeface="Arial" panose="020B0604020202020204" pitchFamily="34" charset="0"/>
              <a:buChar char="•"/>
            </a:pPr>
            <a:r>
              <a:rPr lang="en-US" dirty="0"/>
              <a:t>Create desired heterogenous/multimodal network fabric based on real data</a:t>
            </a:r>
          </a:p>
          <a:p>
            <a:pPr marL="285750" lvl="1" indent="-285750">
              <a:buFont typeface="Arial" panose="020B0604020202020204" pitchFamily="34" charset="0"/>
              <a:buChar char="•"/>
            </a:pPr>
            <a:r>
              <a:rPr lang="en-US" dirty="0"/>
              <a:t>Fill fabric with appropriate actors, messages, topics that match nodes and link types</a:t>
            </a:r>
          </a:p>
          <a:p>
            <a:endParaRPr lang="en-US" dirty="0"/>
          </a:p>
          <a:p>
            <a:r>
              <a:rPr lang="en-US" b="1" dirty="0"/>
              <a:t>Bottom-up</a:t>
            </a:r>
          </a:p>
          <a:p>
            <a:pPr marL="285750" indent="-285750">
              <a:buFont typeface="Arial" panose="020B0604020202020204" pitchFamily="34" charset="0"/>
              <a:buChar char="•"/>
            </a:pPr>
            <a:r>
              <a:rPr lang="en-US" dirty="0"/>
              <a:t>Create detailed social media agents and program agent interaction from first principles</a:t>
            </a:r>
          </a:p>
          <a:p>
            <a:pPr marL="285750" indent="-285750">
              <a:buFont typeface="Arial" panose="020B0604020202020204" pitchFamily="34" charset="0"/>
              <a:buChar char="•"/>
            </a:pPr>
            <a:r>
              <a:rPr lang="en-US" dirty="0"/>
              <a:t>Allow social media agents to interact and hope for emergent networks and narratives that are realistic and relevant</a:t>
            </a:r>
          </a:p>
          <a:p>
            <a:endParaRPr lang="en-US" dirty="0"/>
          </a:p>
          <a:p>
            <a:r>
              <a:rPr lang="en-US" b="1" dirty="0"/>
              <a:t>Hybrid-approach</a:t>
            </a:r>
          </a:p>
          <a:p>
            <a:r>
              <a:rPr lang="en-US" dirty="0"/>
              <a:t>Use a scenario as the guard rails (top-down) but allow agents to operate within those guardrails (bottom-up).</a:t>
            </a:r>
          </a:p>
          <a:p>
            <a:endParaRPr lang="en-US" dirty="0"/>
          </a:p>
          <a:p>
            <a:r>
              <a:rPr lang="en-US" dirty="0"/>
              <a:t>Agent-based simulation for the network</a:t>
            </a:r>
          </a:p>
          <a:p>
            <a:r>
              <a:rPr lang="en-US" dirty="0"/>
              <a:t>LLM for the message content</a:t>
            </a:r>
          </a:p>
          <a:p>
            <a:endParaRPr lang="en-US" dirty="0"/>
          </a:p>
          <a:p>
            <a:endParaRPr lang="en-US" dirty="0"/>
          </a:p>
        </p:txBody>
      </p:sp>
    </p:spTree>
    <p:extLst>
      <p:ext uri="{BB962C8B-B14F-4D97-AF65-F5344CB8AC3E}">
        <p14:creationId xmlns:p14="http://schemas.microsoft.com/office/powerpoint/2010/main" val="3245791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7FFB3BF-3844-8E05-64C4-E56388ADDB5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24</a:t>
            </a:fld>
            <a:endParaRPr lang="en-US"/>
          </a:p>
        </p:txBody>
      </p:sp>
      <p:sp>
        <p:nvSpPr>
          <p:cNvPr id="57" name="Freeform: Shape 56">
            <a:extLst>
              <a:ext uri="{FF2B5EF4-FFF2-40B4-BE49-F238E27FC236}">
                <a16:creationId xmlns:a16="http://schemas.microsoft.com/office/drawing/2014/main" id="{97583F71-8A3F-DC88-71D7-AA0F9C246BF2}"/>
              </a:ext>
            </a:extLst>
          </p:cNvPr>
          <p:cNvSpPr/>
          <p:nvPr/>
        </p:nvSpPr>
        <p:spPr>
          <a:xfrm flipV="1">
            <a:off x="3247982" y="1984859"/>
            <a:ext cx="3689051" cy="1129480"/>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4F81BD"/>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Freeform: Shape 57">
            <a:extLst>
              <a:ext uri="{FF2B5EF4-FFF2-40B4-BE49-F238E27FC236}">
                <a16:creationId xmlns:a16="http://schemas.microsoft.com/office/drawing/2014/main" id="{089480B7-CCB9-538C-67C9-FFCE5AB5D3BC}"/>
              </a:ext>
            </a:extLst>
          </p:cNvPr>
          <p:cNvSpPr/>
          <p:nvPr/>
        </p:nvSpPr>
        <p:spPr>
          <a:xfrm flipV="1">
            <a:off x="8179451" y="3821928"/>
            <a:ext cx="733204" cy="650543"/>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F79646"/>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59" name="Straight Connector 58">
            <a:extLst>
              <a:ext uri="{FF2B5EF4-FFF2-40B4-BE49-F238E27FC236}">
                <a16:creationId xmlns:a16="http://schemas.microsoft.com/office/drawing/2014/main" id="{BE42F554-53EB-E44C-6626-E3BA8F19FFC1}"/>
              </a:ext>
            </a:extLst>
          </p:cNvPr>
          <p:cNvCxnSpPr>
            <a:cxnSpLocks/>
          </p:cNvCxnSpPr>
          <p:nvPr/>
        </p:nvCxnSpPr>
        <p:spPr>
          <a:xfrm flipV="1">
            <a:off x="5641009" y="4304435"/>
            <a:ext cx="300252" cy="695384"/>
          </a:xfrm>
          <a:prstGeom prst="line">
            <a:avLst/>
          </a:prstGeom>
          <a:noFill/>
          <a:ln w="76200" cap="flat" cmpd="sng" algn="ctr">
            <a:solidFill>
              <a:srgbClr val="604A7B"/>
            </a:solidFill>
            <a:prstDash val="solid"/>
          </a:ln>
          <a:effectLst/>
        </p:spPr>
      </p:cxnSp>
      <p:sp>
        <p:nvSpPr>
          <p:cNvPr id="60" name="Freeform: Shape 59">
            <a:extLst>
              <a:ext uri="{FF2B5EF4-FFF2-40B4-BE49-F238E27FC236}">
                <a16:creationId xmlns:a16="http://schemas.microsoft.com/office/drawing/2014/main" id="{214BFE4A-CE1C-C19F-1776-39B1B25C6CE9}"/>
              </a:ext>
            </a:extLst>
          </p:cNvPr>
          <p:cNvSpPr/>
          <p:nvPr/>
        </p:nvSpPr>
        <p:spPr>
          <a:xfrm>
            <a:off x="3484150" y="3848646"/>
            <a:ext cx="3452883" cy="650543"/>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604A7B"/>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Rectangle: Rounded Corners 60">
            <a:extLst>
              <a:ext uri="{FF2B5EF4-FFF2-40B4-BE49-F238E27FC236}">
                <a16:creationId xmlns:a16="http://schemas.microsoft.com/office/drawing/2014/main" id="{C69705D0-8FA1-747E-A927-4B9A0F509640}"/>
              </a:ext>
            </a:extLst>
          </p:cNvPr>
          <p:cNvSpPr/>
          <p:nvPr/>
        </p:nvSpPr>
        <p:spPr>
          <a:xfrm>
            <a:off x="7812851" y="1844184"/>
            <a:ext cx="1100919" cy="541362"/>
          </a:xfrm>
          <a:prstGeom prst="roundRect">
            <a:avLst/>
          </a:prstGeom>
          <a:solidFill>
            <a:schemeClr val="tx1">
              <a:lumMod val="50000"/>
              <a:lumOff val="50000"/>
            </a:scheme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LLM</a:t>
            </a:r>
          </a:p>
        </p:txBody>
      </p:sp>
      <p:sp>
        <p:nvSpPr>
          <p:cNvPr id="62" name="Rectangle: Rounded Corners 61">
            <a:extLst>
              <a:ext uri="{FF2B5EF4-FFF2-40B4-BE49-F238E27FC236}">
                <a16:creationId xmlns:a16="http://schemas.microsoft.com/office/drawing/2014/main" id="{E5FBFD2B-7095-D09E-5DA8-46593F3E2774}"/>
              </a:ext>
            </a:extLst>
          </p:cNvPr>
          <p:cNvSpPr/>
          <p:nvPr/>
        </p:nvSpPr>
        <p:spPr>
          <a:xfrm>
            <a:off x="5281341" y="4044886"/>
            <a:ext cx="1030493" cy="447544"/>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Context</a:t>
            </a:r>
          </a:p>
        </p:txBody>
      </p:sp>
      <p:pic>
        <p:nvPicPr>
          <p:cNvPr id="63" name="Picture 62">
            <a:extLst>
              <a:ext uri="{FF2B5EF4-FFF2-40B4-BE49-F238E27FC236}">
                <a16:creationId xmlns:a16="http://schemas.microsoft.com/office/drawing/2014/main" id="{2BEBE521-2BC7-F4FA-A5FA-216A42010B63}"/>
              </a:ext>
            </a:extLst>
          </p:cNvPr>
          <p:cNvPicPr>
            <a:picLocks noChangeAspect="1"/>
          </p:cNvPicPr>
          <p:nvPr/>
        </p:nvPicPr>
        <p:blipFill>
          <a:blip r:embed="rId3"/>
          <a:stretch>
            <a:fillRect/>
          </a:stretch>
        </p:blipFill>
        <p:spPr>
          <a:xfrm>
            <a:off x="2268183" y="2385546"/>
            <a:ext cx="2199445" cy="16350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4" name="Rectangle: Rounded Corners 63">
            <a:extLst>
              <a:ext uri="{FF2B5EF4-FFF2-40B4-BE49-F238E27FC236}">
                <a16:creationId xmlns:a16="http://schemas.microsoft.com/office/drawing/2014/main" id="{9B34564A-0A15-AE4B-E14D-6DD6E9480CC8}"/>
              </a:ext>
            </a:extLst>
          </p:cNvPr>
          <p:cNvSpPr/>
          <p:nvPr/>
        </p:nvSpPr>
        <p:spPr>
          <a:xfrm>
            <a:off x="2817447" y="1766528"/>
            <a:ext cx="1100919" cy="541362"/>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AESOP</a:t>
            </a:r>
          </a:p>
        </p:txBody>
      </p:sp>
      <p:sp>
        <p:nvSpPr>
          <p:cNvPr id="65" name="Rectangle: Rounded Corners 64">
            <a:extLst>
              <a:ext uri="{FF2B5EF4-FFF2-40B4-BE49-F238E27FC236}">
                <a16:creationId xmlns:a16="http://schemas.microsoft.com/office/drawing/2014/main" id="{4F1281B0-D98F-AB7A-CB9E-9BBDD026D524}"/>
              </a:ext>
            </a:extLst>
          </p:cNvPr>
          <p:cNvSpPr/>
          <p:nvPr/>
        </p:nvSpPr>
        <p:spPr>
          <a:xfrm>
            <a:off x="2765348" y="4197495"/>
            <a:ext cx="1030493" cy="506731"/>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Existing Corpus</a:t>
            </a:r>
          </a:p>
        </p:txBody>
      </p:sp>
      <p:pic>
        <p:nvPicPr>
          <p:cNvPr id="66" name="Picture 65">
            <a:extLst>
              <a:ext uri="{FF2B5EF4-FFF2-40B4-BE49-F238E27FC236}">
                <a16:creationId xmlns:a16="http://schemas.microsoft.com/office/drawing/2014/main" id="{62FE7708-7103-5B0F-168C-346CB6B93954}"/>
              </a:ext>
            </a:extLst>
          </p:cNvPr>
          <p:cNvPicPr>
            <a:picLocks noChangeAspect="1"/>
          </p:cNvPicPr>
          <p:nvPr/>
        </p:nvPicPr>
        <p:blipFill>
          <a:blip r:embed="rId4"/>
          <a:stretch>
            <a:fillRect/>
          </a:stretch>
        </p:blipFill>
        <p:spPr>
          <a:xfrm>
            <a:off x="2537519" y="4808947"/>
            <a:ext cx="1397288" cy="154740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7" name="Picture 66" descr="A screenshot of a chart&#10;&#10;Description automatically generated">
            <a:extLst>
              <a:ext uri="{FF2B5EF4-FFF2-40B4-BE49-F238E27FC236}">
                <a16:creationId xmlns:a16="http://schemas.microsoft.com/office/drawing/2014/main" id="{75391D9F-3A8F-306B-9014-1E3970AA7E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16397" y="4976444"/>
            <a:ext cx="1397288" cy="10537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8" name="Rectangle: Rounded Corners 67">
            <a:extLst>
              <a:ext uri="{FF2B5EF4-FFF2-40B4-BE49-F238E27FC236}">
                <a16:creationId xmlns:a16="http://schemas.microsoft.com/office/drawing/2014/main" id="{6B7248FC-42A8-8168-5FA3-7B5E26F72647}"/>
              </a:ext>
            </a:extLst>
          </p:cNvPr>
          <p:cNvSpPr/>
          <p:nvPr/>
        </p:nvSpPr>
        <p:spPr>
          <a:xfrm>
            <a:off x="6977923" y="3060125"/>
            <a:ext cx="1469688" cy="883201"/>
          </a:xfrm>
          <a:prstGeom prst="roundRect">
            <a:avLst/>
          </a:prstGeom>
          <a:solidFill>
            <a:srgbClr val="F79646"/>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SYNX/TEL v4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X/Telegram</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a:ea typeface="+mn-ea"/>
                <a:cs typeface="+mn-cs"/>
              </a:rPr>
              <a:t>Engine</a:t>
            </a:r>
          </a:p>
        </p:txBody>
      </p:sp>
      <p:sp>
        <p:nvSpPr>
          <p:cNvPr id="69" name="Rectangle: Rounded Corners 68">
            <a:extLst>
              <a:ext uri="{FF2B5EF4-FFF2-40B4-BE49-F238E27FC236}">
                <a16:creationId xmlns:a16="http://schemas.microsoft.com/office/drawing/2014/main" id="{9D21DA91-3523-220C-356B-AAE3B1EAF29F}"/>
              </a:ext>
            </a:extLst>
          </p:cNvPr>
          <p:cNvSpPr/>
          <p:nvPr/>
        </p:nvSpPr>
        <p:spPr>
          <a:xfrm>
            <a:off x="4854025" y="4809463"/>
            <a:ext cx="1764760" cy="728386"/>
          </a:xfrm>
          <a:prstGeom prst="roundRect">
            <a:avLst/>
          </a:prstGeom>
          <a:solidFill>
            <a:srgbClr val="8064A2">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Injected Tweets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(Training Audience/EXCON)</a:t>
            </a:r>
          </a:p>
        </p:txBody>
      </p:sp>
      <p:pic>
        <p:nvPicPr>
          <p:cNvPr id="70" name="Picture 69">
            <a:extLst>
              <a:ext uri="{FF2B5EF4-FFF2-40B4-BE49-F238E27FC236}">
                <a16:creationId xmlns:a16="http://schemas.microsoft.com/office/drawing/2014/main" id="{C7E44915-EA22-B4C0-BB3C-AB086CDBA78D}"/>
              </a:ext>
            </a:extLst>
          </p:cNvPr>
          <p:cNvPicPr>
            <a:picLocks noChangeAspect="1"/>
          </p:cNvPicPr>
          <p:nvPr/>
        </p:nvPicPr>
        <p:blipFill>
          <a:blip r:embed="rId6"/>
          <a:stretch>
            <a:fillRect/>
          </a:stretch>
        </p:blipFill>
        <p:spPr>
          <a:xfrm>
            <a:off x="4577483" y="5698474"/>
            <a:ext cx="3483212" cy="598318"/>
          </a:xfrm>
          <a:prstGeom prst="rect">
            <a:avLst/>
          </a:prstGeom>
        </p:spPr>
      </p:pic>
      <p:sp>
        <p:nvSpPr>
          <p:cNvPr id="71" name="Rectangle: Rounded Corners 70">
            <a:extLst>
              <a:ext uri="{FF2B5EF4-FFF2-40B4-BE49-F238E27FC236}">
                <a16:creationId xmlns:a16="http://schemas.microsoft.com/office/drawing/2014/main" id="{EF7DB613-0DE1-B796-16E4-4194D0B68FE3}"/>
              </a:ext>
            </a:extLst>
          </p:cNvPr>
          <p:cNvSpPr/>
          <p:nvPr/>
        </p:nvSpPr>
        <p:spPr>
          <a:xfrm>
            <a:off x="8363310" y="4510672"/>
            <a:ext cx="1560823" cy="1097280"/>
          </a:xfrm>
          <a:prstGeom prst="roundRect">
            <a:avLst/>
          </a:prstGeom>
          <a:solidFill>
            <a:sysClr val="windowText" lastClr="000000">
              <a:lumMod val="75000"/>
              <a:lumOff val="25000"/>
            </a:sysClr>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a:ea typeface="+mn-ea"/>
                <a:cs typeface="+mn-cs"/>
              </a:rPr>
              <a:t>Hour of Messages</a:t>
            </a:r>
          </a:p>
        </p:txBody>
      </p:sp>
      <p:grpSp>
        <p:nvGrpSpPr>
          <p:cNvPr id="72" name="Group 71">
            <a:extLst>
              <a:ext uri="{FF2B5EF4-FFF2-40B4-BE49-F238E27FC236}">
                <a16:creationId xmlns:a16="http://schemas.microsoft.com/office/drawing/2014/main" id="{E352D8D6-F5C7-8EA1-3AB6-778F0270E1E5}"/>
              </a:ext>
            </a:extLst>
          </p:cNvPr>
          <p:cNvGrpSpPr/>
          <p:nvPr/>
        </p:nvGrpSpPr>
        <p:grpSpPr>
          <a:xfrm>
            <a:off x="4886594" y="1924215"/>
            <a:ext cx="1100920" cy="1769561"/>
            <a:chOff x="2738213" y="1429772"/>
            <a:chExt cx="1100920" cy="1769561"/>
          </a:xfrm>
        </p:grpSpPr>
        <p:grpSp>
          <p:nvGrpSpPr>
            <p:cNvPr id="73" name="Group 72">
              <a:extLst>
                <a:ext uri="{FF2B5EF4-FFF2-40B4-BE49-F238E27FC236}">
                  <a16:creationId xmlns:a16="http://schemas.microsoft.com/office/drawing/2014/main" id="{D3865D4D-24F9-5BB4-17E1-2B7F5EDF65EE}"/>
                </a:ext>
              </a:extLst>
            </p:cNvPr>
            <p:cNvGrpSpPr/>
            <p:nvPr/>
          </p:nvGrpSpPr>
          <p:grpSpPr>
            <a:xfrm>
              <a:off x="2738213" y="1429772"/>
              <a:ext cx="1100920" cy="1160979"/>
              <a:chOff x="3134157" y="1174936"/>
              <a:chExt cx="1100920" cy="1160979"/>
            </a:xfrm>
          </p:grpSpPr>
          <p:sp>
            <p:nvSpPr>
              <p:cNvPr id="76" name="Rectangle: Rounded Corners 75">
                <a:extLst>
                  <a:ext uri="{FF2B5EF4-FFF2-40B4-BE49-F238E27FC236}">
                    <a16:creationId xmlns:a16="http://schemas.microsoft.com/office/drawing/2014/main" id="{28DA6362-71CF-6807-2738-1F402E05AFDF}"/>
                  </a:ext>
                </a:extLst>
              </p:cNvPr>
              <p:cNvSpPr/>
              <p:nvPr/>
            </p:nvSpPr>
            <p:spPr>
              <a:xfrm>
                <a:off x="3134157" y="1174936"/>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Accounts</a:t>
                </a:r>
              </a:p>
            </p:txBody>
          </p:sp>
          <p:sp>
            <p:nvSpPr>
              <p:cNvPr id="77" name="Rectangle: Rounded Corners 76">
                <a:extLst>
                  <a:ext uri="{FF2B5EF4-FFF2-40B4-BE49-F238E27FC236}">
                    <a16:creationId xmlns:a16="http://schemas.microsoft.com/office/drawing/2014/main" id="{35FD71D5-2334-0643-725A-0F236FE9D410}"/>
                  </a:ext>
                </a:extLst>
              </p:cNvPr>
              <p:cNvSpPr/>
              <p:nvPr/>
            </p:nvSpPr>
            <p:spPr>
              <a:xfrm>
                <a:off x="3134158" y="1478821"/>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Groups</a:t>
                </a:r>
              </a:p>
            </p:txBody>
          </p:sp>
          <p:sp>
            <p:nvSpPr>
              <p:cNvPr id="78" name="Rectangle: Rounded Corners 77">
                <a:extLst>
                  <a:ext uri="{FF2B5EF4-FFF2-40B4-BE49-F238E27FC236}">
                    <a16:creationId xmlns:a16="http://schemas.microsoft.com/office/drawing/2014/main" id="{6FBDD0B3-2C00-C2AB-4239-7DAC07EF3EDA}"/>
                  </a:ext>
                </a:extLst>
              </p:cNvPr>
              <p:cNvSpPr/>
              <p:nvPr/>
            </p:nvSpPr>
            <p:spPr>
              <a:xfrm>
                <a:off x="3134157" y="1776126"/>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Events</a:t>
                </a:r>
              </a:p>
            </p:txBody>
          </p:sp>
          <p:sp>
            <p:nvSpPr>
              <p:cNvPr id="79" name="Rectangle: Rounded Corners 78">
                <a:extLst>
                  <a:ext uri="{FF2B5EF4-FFF2-40B4-BE49-F238E27FC236}">
                    <a16:creationId xmlns:a16="http://schemas.microsoft.com/office/drawing/2014/main" id="{AD0688C8-B4DB-86B6-98CE-C8E05A75F1DB}"/>
                  </a:ext>
                </a:extLst>
              </p:cNvPr>
              <p:cNvSpPr/>
              <p:nvPr/>
            </p:nvSpPr>
            <p:spPr>
              <a:xfrm>
                <a:off x="3134157" y="2081077"/>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Narratives</a:t>
                </a:r>
              </a:p>
            </p:txBody>
          </p:sp>
        </p:grpSp>
        <p:sp>
          <p:nvSpPr>
            <p:cNvPr id="74" name="Rectangle: Rounded Corners 73">
              <a:extLst>
                <a:ext uri="{FF2B5EF4-FFF2-40B4-BE49-F238E27FC236}">
                  <a16:creationId xmlns:a16="http://schemas.microsoft.com/office/drawing/2014/main" id="{E7FA6AAC-0625-9748-25B2-469ACE5AE67B}"/>
                </a:ext>
              </a:extLst>
            </p:cNvPr>
            <p:cNvSpPr/>
            <p:nvPr/>
          </p:nvSpPr>
          <p:spPr>
            <a:xfrm>
              <a:off x="2738213" y="2638885"/>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Articles</a:t>
              </a:r>
            </a:p>
          </p:txBody>
        </p:sp>
        <p:sp>
          <p:nvSpPr>
            <p:cNvPr id="75" name="Rectangle: Rounded Corners 74">
              <a:extLst>
                <a:ext uri="{FF2B5EF4-FFF2-40B4-BE49-F238E27FC236}">
                  <a16:creationId xmlns:a16="http://schemas.microsoft.com/office/drawing/2014/main" id="{2FF9FCD0-1191-2FEC-7C8B-A55065E13A99}"/>
                </a:ext>
              </a:extLst>
            </p:cNvPr>
            <p:cNvSpPr/>
            <p:nvPr/>
          </p:nvSpPr>
          <p:spPr>
            <a:xfrm>
              <a:off x="2738213" y="2944495"/>
              <a:ext cx="1100919" cy="254838"/>
            </a:xfrm>
            <a:prstGeom prst="roundRect">
              <a:avLst/>
            </a:prstGeom>
            <a:solidFill>
              <a:srgbClr val="4F81BD"/>
            </a:solidFill>
            <a:ln w="2540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a:ea typeface="+mn-ea"/>
                  <a:cs typeface="+mn-cs"/>
                </a:rPr>
                <a:t>URLs</a:t>
              </a:r>
            </a:p>
          </p:txBody>
        </p:sp>
      </p:grpSp>
      <p:sp>
        <p:nvSpPr>
          <p:cNvPr id="80" name="Freeform: Shape 79">
            <a:extLst>
              <a:ext uri="{FF2B5EF4-FFF2-40B4-BE49-F238E27FC236}">
                <a16:creationId xmlns:a16="http://schemas.microsoft.com/office/drawing/2014/main" id="{4BD81B0C-2D20-6E1D-1CEF-733D169AC2E2}"/>
              </a:ext>
            </a:extLst>
          </p:cNvPr>
          <p:cNvSpPr/>
          <p:nvPr/>
        </p:nvSpPr>
        <p:spPr>
          <a:xfrm rot="14356284" flipV="1">
            <a:off x="7699222" y="2392687"/>
            <a:ext cx="319629" cy="660299"/>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rgbClr val="F79646"/>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Freeform: Shape 80">
            <a:extLst>
              <a:ext uri="{FF2B5EF4-FFF2-40B4-BE49-F238E27FC236}">
                <a16:creationId xmlns:a16="http://schemas.microsoft.com/office/drawing/2014/main" id="{30970090-DA04-5AED-D93E-C21D1CFC6874}"/>
              </a:ext>
            </a:extLst>
          </p:cNvPr>
          <p:cNvSpPr/>
          <p:nvPr/>
        </p:nvSpPr>
        <p:spPr>
          <a:xfrm rot="3737934" flipV="1">
            <a:off x="8019636" y="2392686"/>
            <a:ext cx="319629" cy="660299"/>
          </a:xfrm>
          <a:custGeom>
            <a:avLst/>
            <a:gdLst>
              <a:gd name="connsiteX0" fmla="*/ 0 w 3452883"/>
              <a:gd name="connsiteY0" fmla="*/ 650543 h 650543"/>
              <a:gd name="connsiteX1" fmla="*/ 2192740 w 3452883"/>
              <a:gd name="connsiteY1" fmla="*/ 409433 h 650543"/>
              <a:gd name="connsiteX2" fmla="*/ 3452883 w 3452883"/>
              <a:gd name="connsiteY2" fmla="*/ 0 h 650543"/>
            </a:gdLst>
            <a:ahLst/>
            <a:cxnLst>
              <a:cxn ang="0">
                <a:pos x="connsiteX0" y="connsiteY0"/>
              </a:cxn>
              <a:cxn ang="0">
                <a:pos x="connsiteX1" y="connsiteY1"/>
              </a:cxn>
              <a:cxn ang="0">
                <a:pos x="connsiteX2" y="connsiteY2"/>
              </a:cxn>
            </a:cxnLst>
            <a:rect l="l" t="t" r="r" b="b"/>
            <a:pathLst>
              <a:path w="3452883" h="650543">
                <a:moveTo>
                  <a:pt x="0" y="650543"/>
                </a:moveTo>
                <a:cubicBezTo>
                  <a:pt x="808630" y="584200"/>
                  <a:pt x="1617260" y="517857"/>
                  <a:pt x="2192740" y="409433"/>
                </a:cubicBezTo>
                <a:cubicBezTo>
                  <a:pt x="2768221" y="301009"/>
                  <a:pt x="3110552" y="150504"/>
                  <a:pt x="3452883" y="0"/>
                </a:cubicBezTo>
              </a:path>
            </a:pathLst>
          </a:custGeom>
          <a:noFill/>
          <a:ln w="76200" cap="flat" cmpd="sng" algn="ctr">
            <a:solidFill>
              <a:schemeClr val="tx1">
                <a:lumMod val="50000"/>
                <a:lumOff val="50000"/>
              </a:schemeClr>
            </a:solidFill>
            <a:prstDash val="solid"/>
            <a:headEnd type="none" w="med" len="med"/>
            <a:tailEnd type="triangle"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7" name="Google Shape;125;g227a5b56a84_0_7">
            <a:extLst>
              <a:ext uri="{FF2B5EF4-FFF2-40B4-BE49-F238E27FC236}">
                <a16:creationId xmlns:a16="http://schemas.microsoft.com/office/drawing/2014/main" id="{170CD9E1-4CD9-2B1D-1636-208CA126BA3A}"/>
              </a:ext>
            </a:extLst>
          </p:cNvPr>
          <p:cNvSpPr txBox="1">
            <a:spLocks noGrp="1"/>
          </p:cNvSpPr>
          <p:nvPr>
            <p:ph type="title"/>
          </p:nvPr>
        </p:nvSpPr>
        <p:spPr>
          <a:xfrm>
            <a:off x="838200" y="149225"/>
            <a:ext cx="10515600" cy="1227138"/>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Tree>
    <p:extLst>
      <p:ext uri="{BB962C8B-B14F-4D97-AF65-F5344CB8AC3E}">
        <p14:creationId xmlns:p14="http://schemas.microsoft.com/office/powerpoint/2010/main" val="6923107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A6B97C-B80C-11B3-E640-5568396D3A8A}"/>
              </a:ext>
            </a:extLst>
          </p:cNvPr>
          <p:cNvSpPr/>
          <p:nvPr/>
        </p:nvSpPr>
        <p:spPr>
          <a:xfrm>
            <a:off x="2946882" y="2361812"/>
            <a:ext cx="5226381" cy="413863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Action</a:t>
            </a:r>
          </a:p>
        </p:txBody>
      </p:sp>
      <p:sp>
        <p:nvSpPr>
          <p:cNvPr id="2" name="Title 1">
            <a:extLst>
              <a:ext uri="{FF2B5EF4-FFF2-40B4-BE49-F238E27FC236}">
                <a16:creationId xmlns:a16="http://schemas.microsoft.com/office/drawing/2014/main" id="{A3A0B38F-9442-FC76-517A-1A19825E5DB4}"/>
              </a:ext>
            </a:extLst>
          </p:cNvPr>
          <p:cNvSpPr>
            <a:spLocks noGrp="1"/>
          </p:cNvSpPr>
          <p:nvPr>
            <p:ph type="title"/>
          </p:nvPr>
        </p:nvSpPr>
        <p:spPr/>
        <p:txBody>
          <a:bodyPr/>
          <a:lstStyle/>
          <a:p>
            <a:r>
              <a:rPr lang="en-US" dirty="0"/>
              <a:t>X/Twitter Generation</a:t>
            </a:r>
          </a:p>
        </p:txBody>
      </p:sp>
      <p:sp>
        <p:nvSpPr>
          <p:cNvPr id="3" name="Slide Number Placeholder 2">
            <a:extLst>
              <a:ext uri="{FF2B5EF4-FFF2-40B4-BE49-F238E27FC236}">
                <a16:creationId xmlns:a16="http://schemas.microsoft.com/office/drawing/2014/main" id="{8B12675D-3D8A-7241-093E-91E41C5258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25</a:t>
            </a:fld>
            <a:endParaRPr lang="en-US"/>
          </a:p>
        </p:txBody>
      </p:sp>
      <p:sp>
        <p:nvSpPr>
          <p:cNvPr id="4" name="Rectangle 3">
            <a:extLst>
              <a:ext uri="{FF2B5EF4-FFF2-40B4-BE49-F238E27FC236}">
                <a16:creationId xmlns:a16="http://schemas.microsoft.com/office/drawing/2014/main" id="{B692ACE1-AB22-C1BF-DB96-28DECC13DF84}"/>
              </a:ext>
            </a:extLst>
          </p:cNvPr>
          <p:cNvSpPr/>
          <p:nvPr/>
        </p:nvSpPr>
        <p:spPr>
          <a:xfrm>
            <a:off x="1326097" y="237625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 Actions</a:t>
            </a:r>
          </a:p>
        </p:txBody>
      </p:sp>
      <p:sp>
        <p:nvSpPr>
          <p:cNvPr id="5" name="Rectangle 4">
            <a:extLst>
              <a:ext uri="{FF2B5EF4-FFF2-40B4-BE49-F238E27FC236}">
                <a16:creationId xmlns:a16="http://schemas.microsoft.com/office/drawing/2014/main" id="{75B4615B-1DCE-1C35-7F4F-D03DF1BD6D6E}"/>
              </a:ext>
            </a:extLst>
          </p:cNvPr>
          <p:cNvSpPr/>
          <p:nvPr/>
        </p:nvSpPr>
        <p:spPr>
          <a:xfrm>
            <a:off x="319895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Narrative</a:t>
            </a:r>
          </a:p>
        </p:txBody>
      </p:sp>
      <p:sp>
        <p:nvSpPr>
          <p:cNvPr id="6" name="Rectangle 5">
            <a:extLst>
              <a:ext uri="{FF2B5EF4-FFF2-40B4-BE49-F238E27FC236}">
                <a16:creationId xmlns:a16="http://schemas.microsoft.com/office/drawing/2014/main" id="{A10B60A3-DDD9-8003-3533-AB20DBE78E36}"/>
              </a:ext>
            </a:extLst>
          </p:cNvPr>
          <p:cNvSpPr/>
          <p:nvPr/>
        </p:nvSpPr>
        <p:spPr>
          <a:xfrm>
            <a:off x="537083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Tweet</a:t>
            </a:r>
          </a:p>
        </p:txBody>
      </p:sp>
      <p:sp>
        <p:nvSpPr>
          <p:cNvPr id="7" name="Rectangle 6">
            <a:extLst>
              <a:ext uri="{FF2B5EF4-FFF2-40B4-BE49-F238E27FC236}">
                <a16:creationId xmlns:a16="http://schemas.microsoft.com/office/drawing/2014/main" id="{371614DE-2AF7-499A-F297-62C694800FFF}"/>
              </a:ext>
            </a:extLst>
          </p:cNvPr>
          <p:cNvSpPr/>
          <p:nvPr/>
        </p:nvSpPr>
        <p:spPr>
          <a:xfrm>
            <a:off x="5370837" y="385975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Retweet</a:t>
            </a:r>
          </a:p>
        </p:txBody>
      </p:sp>
      <p:sp>
        <p:nvSpPr>
          <p:cNvPr id="8" name="Rectangle 7">
            <a:extLst>
              <a:ext uri="{FF2B5EF4-FFF2-40B4-BE49-F238E27FC236}">
                <a16:creationId xmlns:a16="http://schemas.microsoft.com/office/drawing/2014/main" id="{316740CA-1EA3-1141-DE55-4D687C259491}"/>
              </a:ext>
            </a:extLst>
          </p:cNvPr>
          <p:cNvSpPr/>
          <p:nvPr/>
        </p:nvSpPr>
        <p:spPr>
          <a:xfrm>
            <a:off x="5370837" y="4896218"/>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Quote/Reply</a:t>
            </a:r>
          </a:p>
        </p:txBody>
      </p:sp>
      <p:sp>
        <p:nvSpPr>
          <p:cNvPr id="10" name="Rectangle 9">
            <a:extLst>
              <a:ext uri="{FF2B5EF4-FFF2-40B4-BE49-F238E27FC236}">
                <a16:creationId xmlns:a16="http://schemas.microsoft.com/office/drawing/2014/main" id="{6AEBA39B-C2B9-A212-9589-C1FB8FDF6097}"/>
              </a:ext>
            </a:extLst>
          </p:cNvPr>
          <p:cNvSpPr/>
          <p:nvPr/>
        </p:nvSpPr>
        <p:spPr>
          <a:xfrm>
            <a:off x="1035744" y="2049790"/>
            <a:ext cx="7289920" cy="460305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Account</a:t>
            </a:r>
          </a:p>
        </p:txBody>
      </p:sp>
      <p:sp>
        <p:nvSpPr>
          <p:cNvPr id="11" name="Rectangle 10">
            <a:extLst>
              <a:ext uri="{FF2B5EF4-FFF2-40B4-BE49-F238E27FC236}">
                <a16:creationId xmlns:a16="http://schemas.microsoft.com/office/drawing/2014/main" id="{C5A5994E-C8EC-F9E5-CC66-6ACFF6197460}"/>
              </a:ext>
            </a:extLst>
          </p:cNvPr>
          <p:cNvSpPr/>
          <p:nvPr/>
        </p:nvSpPr>
        <p:spPr>
          <a:xfrm>
            <a:off x="3205457" y="385030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BEND Maneuvers</a:t>
            </a:r>
          </a:p>
        </p:txBody>
      </p:sp>
      <p:sp>
        <p:nvSpPr>
          <p:cNvPr id="12" name="Rectangle 11">
            <a:extLst>
              <a:ext uri="{FF2B5EF4-FFF2-40B4-BE49-F238E27FC236}">
                <a16:creationId xmlns:a16="http://schemas.microsoft.com/office/drawing/2014/main" id="{2EFDCC96-8966-813E-7C91-C5DA887A8742}"/>
              </a:ext>
            </a:extLst>
          </p:cNvPr>
          <p:cNvSpPr/>
          <p:nvPr/>
        </p:nvSpPr>
        <p:spPr>
          <a:xfrm>
            <a:off x="455034" y="1659762"/>
            <a:ext cx="9395351" cy="5145486"/>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Hour</a:t>
            </a:r>
          </a:p>
        </p:txBody>
      </p:sp>
      <p:cxnSp>
        <p:nvCxnSpPr>
          <p:cNvPr id="14" name="Straight Arrow Connector 13">
            <a:extLst>
              <a:ext uri="{FF2B5EF4-FFF2-40B4-BE49-F238E27FC236}">
                <a16:creationId xmlns:a16="http://schemas.microsoft.com/office/drawing/2014/main" id="{94E922B6-B0A2-B16B-BD3F-3CA8968842C1}"/>
              </a:ext>
            </a:extLst>
          </p:cNvPr>
          <p:cNvCxnSpPr>
            <a:stCxn id="4" idx="3"/>
          </p:cNvCxnSpPr>
          <p:nvPr/>
        </p:nvCxnSpPr>
        <p:spPr>
          <a:xfrm>
            <a:off x="2587189" y="2699114"/>
            <a:ext cx="3163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FFAFA856-9D0A-3040-3A99-572B7915786D}"/>
              </a:ext>
            </a:extLst>
          </p:cNvPr>
          <p:cNvCxnSpPr>
            <a:cxnSpLocks/>
            <a:stCxn id="5" idx="2"/>
            <a:endCxn id="11" idx="0"/>
          </p:cNvCxnSpPr>
          <p:nvPr/>
        </p:nvCxnSpPr>
        <p:spPr>
          <a:xfrm>
            <a:off x="3829503" y="3519118"/>
            <a:ext cx="6500" cy="331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CC94DC49-7F17-77B0-2E9A-7A87B05A1BBD}"/>
              </a:ext>
            </a:extLst>
          </p:cNvPr>
          <p:cNvCxnSpPr>
            <a:cxnSpLocks/>
            <a:stCxn id="11" idx="3"/>
            <a:endCxn id="6" idx="1"/>
          </p:cNvCxnSpPr>
          <p:nvPr/>
        </p:nvCxnSpPr>
        <p:spPr>
          <a:xfrm flipV="1">
            <a:off x="4466549" y="3196261"/>
            <a:ext cx="904288" cy="9769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82714E2-D56E-25DD-8B14-4145BDA80AFD}"/>
              </a:ext>
            </a:extLst>
          </p:cNvPr>
          <p:cNvCxnSpPr>
            <a:cxnSpLocks/>
            <a:stCxn id="11" idx="3"/>
            <a:endCxn id="7" idx="1"/>
          </p:cNvCxnSpPr>
          <p:nvPr/>
        </p:nvCxnSpPr>
        <p:spPr>
          <a:xfrm>
            <a:off x="4466549" y="4173164"/>
            <a:ext cx="904288" cy="94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8D46949-1E69-E44D-9883-7D38588D65EC}"/>
              </a:ext>
            </a:extLst>
          </p:cNvPr>
          <p:cNvCxnSpPr>
            <a:cxnSpLocks/>
            <a:stCxn id="11" idx="3"/>
            <a:endCxn id="8" idx="1"/>
          </p:cNvCxnSpPr>
          <p:nvPr/>
        </p:nvCxnSpPr>
        <p:spPr>
          <a:xfrm>
            <a:off x="4466549" y="4173164"/>
            <a:ext cx="904288" cy="10459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77D24891-D12D-350D-458A-2703DF27E481}"/>
              </a:ext>
            </a:extLst>
          </p:cNvPr>
          <p:cNvSpPr/>
          <p:nvPr/>
        </p:nvSpPr>
        <p:spPr>
          <a:xfrm>
            <a:off x="6915420" y="433984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Replace intended BEND</a:t>
            </a:r>
          </a:p>
        </p:txBody>
      </p:sp>
      <p:cxnSp>
        <p:nvCxnSpPr>
          <p:cNvPr id="28" name="Straight Arrow Connector 27">
            <a:extLst>
              <a:ext uri="{FF2B5EF4-FFF2-40B4-BE49-F238E27FC236}">
                <a16:creationId xmlns:a16="http://schemas.microsoft.com/office/drawing/2014/main" id="{B0F805E2-EF6B-2BC5-92DA-F7D0469CEAEE}"/>
              </a:ext>
            </a:extLst>
          </p:cNvPr>
          <p:cNvCxnSpPr>
            <a:cxnSpLocks/>
            <a:stCxn id="27" idx="3"/>
            <a:endCxn id="59" idx="1"/>
          </p:cNvCxnSpPr>
          <p:nvPr/>
        </p:nvCxnSpPr>
        <p:spPr>
          <a:xfrm flipV="1">
            <a:off x="7958746" y="3903059"/>
            <a:ext cx="2367980" cy="759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F677DEF4-1E94-5CA6-BBD0-41575C36BB57}"/>
              </a:ext>
            </a:extLst>
          </p:cNvPr>
          <p:cNvCxnSpPr>
            <a:cxnSpLocks/>
            <a:stCxn id="7" idx="3"/>
            <a:endCxn id="27" idx="0"/>
          </p:cNvCxnSpPr>
          <p:nvPr/>
        </p:nvCxnSpPr>
        <p:spPr>
          <a:xfrm>
            <a:off x="6631929" y="4182611"/>
            <a:ext cx="805154" cy="15723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87304F37-0F5F-8F51-F2DF-143D24F9321D}"/>
              </a:ext>
            </a:extLst>
          </p:cNvPr>
          <p:cNvCxnSpPr>
            <a:cxnSpLocks/>
            <a:stCxn id="6" idx="3"/>
          </p:cNvCxnSpPr>
          <p:nvPr/>
        </p:nvCxnSpPr>
        <p:spPr>
          <a:xfrm>
            <a:off x="6631929" y="3196261"/>
            <a:ext cx="2585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3D73E637-B941-1AF3-A125-41474BC255E5}"/>
              </a:ext>
            </a:extLst>
          </p:cNvPr>
          <p:cNvSpPr/>
          <p:nvPr/>
        </p:nvSpPr>
        <p:spPr>
          <a:xfrm>
            <a:off x="6918671" y="2889295"/>
            <a:ext cx="1011907" cy="645714"/>
          </a:xfrm>
          <a:prstGeom prst="rect">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LLM </a:t>
            </a:r>
          </a:p>
        </p:txBody>
      </p:sp>
      <p:sp>
        <p:nvSpPr>
          <p:cNvPr id="41" name="TextBox 40">
            <a:extLst>
              <a:ext uri="{FF2B5EF4-FFF2-40B4-BE49-F238E27FC236}">
                <a16:creationId xmlns:a16="http://schemas.microsoft.com/office/drawing/2014/main" id="{7F71EF23-2061-9ED3-6EAD-528BF81D8B34}"/>
              </a:ext>
            </a:extLst>
          </p:cNvPr>
          <p:cNvSpPr txBox="1"/>
          <p:nvPr/>
        </p:nvSpPr>
        <p:spPr>
          <a:xfrm>
            <a:off x="7954913" y="1766962"/>
            <a:ext cx="1043326" cy="307777"/>
          </a:xfrm>
          <a:prstGeom prst="rect">
            <a:avLst/>
          </a:prstGeom>
          <a:noFill/>
        </p:spPr>
        <p:txBody>
          <a:bodyPr wrap="square">
            <a:spAutoFit/>
          </a:bodyPr>
          <a:lstStyle/>
          <a:p>
            <a:pPr algn="ctr"/>
            <a:r>
              <a:rPr lang="en-US" i="1" dirty="0">
                <a:solidFill>
                  <a:schemeClr val="tx1"/>
                </a:solidFill>
              </a:rPr>
              <a:t>x3</a:t>
            </a:r>
          </a:p>
        </p:txBody>
      </p:sp>
      <p:sp>
        <p:nvSpPr>
          <p:cNvPr id="42" name="Rectangle 41">
            <a:extLst>
              <a:ext uri="{FF2B5EF4-FFF2-40B4-BE49-F238E27FC236}">
                <a16:creationId xmlns:a16="http://schemas.microsoft.com/office/drawing/2014/main" id="{8C12DC96-F971-C3BF-3269-3413203F5FEA}"/>
              </a:ext>
            </a:extLst>
          </p:cNvPr>
          <p:cNvSpPr/>
          <p:nvPr/>
        </p:nvSpPr>
        <p:spPr>
          <a:xfrm>
            <a:off x="8595798" y="2894572"/>
            <a:ext cx="1011907" cy="645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detected BEND against intended BEND</a:t>
            </a:r>
          </a:p>
        </p:txBody>
      </p:sp>
      <p:sp>
        <p:nvSpPr>
          <p:cNvPr id="43" name="Rectangle 42">
            <a:extLst>
              <a:ext uri="{FF2B5EF4-FFF2-40B4-BE49-F238E27FC236}">
                <a16:creationId xmlns:a16="http://schemas.microsoft.com/office/drawing/2014/main" id="{426BC168-A4B6-CAC2-E722-ADA36DE47D85}"/>
              </a:ext>
            </a:extLst>
          </p:cNvPr>
          <p:cNvSpPr/>
          <p:nvPr/>
        </p:nvSpPr>
        <p:spPr>
          <a:xfrm>
            <a:off x="6751826" y="2469435"/>
            <a:ext cx="2943272" cy="14796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D51F0579-0933-AEA0-0787-AEFF3ED66858}"/>
              </a:ext>
            </a:extLst>
          </p:cNvPr>
          <p:cNvSpPr/>
          <p:nvPr/>
        </p:nvSpPr>
        <p:spPr>
          <a:xfrm>
            <a:off x="10326726" y="358020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Message Corpus</a:t>
            </a:r>
          </a:p>
        </p:txBody>
      </p:sp>
      <p:cxnSp>
        <p:nvCxnSpPr>
          <p:cNvPr id="61" name="Straight Arrow Connector 60">
            <a:extLst>
              <a:ext uri="{FF2B5EF4-FFF2-40B4-BE49-F238E27FC236}">
                <a16:creationId xmlns:a16="http://schemas.microsoft.com/office/drawing/2014/main" id="{28562C21-5CD3-C39C-D7FA-7565014E1B3C}"/>
              </a:ext>
            </a:extLst>
          </p:cNvPr>
          <p:cNvCxnSpPr>
            <a:cxnSpLocks/>
            <a:stCxn id="43" idx="3"/>
            <a:endCxn id="59" idx="1"/>
          </p:cNvCxnSpPr>
          <p:nvPr/>
        </p:nvCxnSpPr>
        <p:spPr>
          <a:xfrm>
            <a:off x="9695098" y="3209264"/>
            <a:ext cx="631628" cy="693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Arrow: Circular 65">
            <a:extLst>
              <a:ext uri="{FF2B5EF4-FFF2-40B4-BE49-F238E27FC236}">
                <a16:creationId xmlns:a16="http://schemas.microsoft.com/office/drawing/2014/main" id="{AF829685-093A-660B-4B8F-F043879AB663}"/>
              </a:ext>
            </a:extLst>
          </p:cNvPr>
          <p:cNvSpPr/>
          <p:nvPr/>
        </p:nvSpPr>
        <p:spPr>
          <a:xfrm flipH="1">
            <a:off x="7497848" y="1916603"/>
            <a:ext cx="1808034" cy="1383798"/>
          </a:xfrm>
          <a:prstGeom prst="circularArrow">
            <a:avLst>
              <a:gd name="adj1" fmla="val 13853"/>
              <a:gd name="adj2" fmla="val 1103676"/>
              <a:gd name="adj3" fmla="val 20275247"/>
              <a:gd name="adj4" fmla="val 11241749"/>
              <a:gd name="adj5" fmla="val 1807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67" name="Straight Arrow Connector 66">
            <a:extLst>
              <a:ext uri="{FF2B5EF4-FFF2-40B4-BE49-F238E27FC236}">
                <a16:creationId xmlns:a16="http://schemas.microsoft.com/office/drawing/2014/main" id="{8BFBF72B-6084-96B2-B5AE-1DD142BAB7E1}"/>
              </a:ext>
            </a:extLst>
          </p:cNvPr>
          <p:cNvCxnSpPr>
            <a:cxnSpLocks/>
            <a:stCxn id="8" idx="3"/>
            <a:endCxn id="27" idx="2"/>
          </p:cNvCxnSpPr>
          <p:nvPr/>
        </p:nvCxnSpPr>
        <p:spPr>
          <a:xfrm flipV="1">
            <a:off x="6631929" y="4985556"/>
            <a:ext cx="805154" cy="233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Oval 16">
            <a:extLst>
              <a:ext uri="{FF2B5EF4-FFF2-40B4-BE49-F238E27FC236}">
                <a16:creationId xmlns:a16="http://schemas.microsoft.com/office/drawing/2014/main" id="{2C762E89-0C1F-434B-7B7A-41C848E20A2E}"/>
              </a:ext>
            </a:extLst>
          </p:cNvPr>
          <p:cNvSpPr/>
          <p:nvPr/>
        </p:nvSpPr>
        <p:spPr>
          <a:xfrm>
            <a:off x="1767990" y="2960651"/>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19" name="Oval 18">
            <a:extLst>
              <a:ext uri="{FF2B5EF4-FFF2-40B4-BE49-F238E27FC236}">
                <a16:creationId xmlns:a16="http://schemas.microsoft.com/office/drawing/2014/main" id="{1012133A-7EF8-C3E8-9468-886E383786E2}"/>
              </a:ext>
            </a:extLst>
          </p:cNvPr>
          <p:cNvSpPr/>
          <p:nvPr/>
        </p:nvSpPr>
        <p:spPr>
          <a:xfrm>
            <a:off x="2914021" y="3016302"/>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20" name="Oval 19">
            <a:extLst>
              <a:ext uri="{FF2B5EF4-FFF2-40B4-BE49-F238E27FC236}">
                <a16:creationId xmlns:a16="http://schemas.microsoft.com/office/drawing/2014/main" id="{7E02A0F1-1D03-928D-FBF7-4EA8019EF9ED}"/>
              </a:ext>
            </a:extLst>
          </p:cNvPr>
          <p:cNvSpPr/>
          <p:nvPr/>
        </p:nvSpPr>
        <p:spPr>
          <a:xfrm>
            <a:off x="3664346" y="445933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22" name="Oval 21">
            <a:extLst>
              <a:ext uri="{FF2B5EF4-FFF2-40B4-BE49-F238E27FC236}">
                <a16:creationId xmlns:a16="http://schemas.microsoft.com/office/drawing/2014/main" id="{4BF2F505-9EBB-EC00-F4C7-E0959ADDE227}"/>
              </a:ext>
            </a:extLst>
          </p:cNvPr>
          <p:cNvSpPr/>
          <p:nvPr/>
        </p:nvSpPr>
        <p:spPr>
          <a:xfrm>
            <a:off x="6613595" y="2372226"/>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
        <p:nvSpPr>
          <p:cNvPr id="23" name="TextBox 22">
            <a:extLst>
              <a:ext uri="{FF2B5EF4-FFF2-40B4-BE49-F238E27FC236}">
                <a16:creationId xmlns:a16="http://schemas.microsoft.com/office/drawing/2014/main" id="{FC4B4A1E-42F3-D1DA-5237-C02C2F439A60}"/>
              </a:ext>
            </a:extLst>
          </p:cNvPr>
          <p:cNvSpPr txBox="1"/>
          <p:nvPr/>
        </p:nvSpPr>
        <p:spPr>
          <a:xfrm>
            <a:off x="6887252" y="3548173"/>
            <a:ext cx="1043326" cy="307777"/>
          </a:xfrm>
          <a:prstGeom prst="rect">
            <a:avLst/>
          </a:prstGeom>
          <a:noFill/>
        </p:spPr>
        <p:txBody>
          <a:bodyPr wrap="square">
            <a:spAutoFit/>
          </a:bodyPr>
          <a:lstStyle/>
          <a:p>
            <a:pPr algn="ctr"/>
            <a:r>
              <a:rPr lang="en-US" i="1" dirty="0">
                <a:solidFill>
                  <a:schemeClr val="tx1"/>
                </a:solidFill>
              </a:rPr>
              <a:t>x10</a:t>
            </a:r>
          </a:p>
        </p:txBody>
      </p:sp>
      <p:sp>
        <p:nvSpPr>
          <p:cNvPr id="25" name="Oval 24">
            <a:extLst>
              <a:ext uri="{FF2B5EF4-FFF2-40B4-BE49-F238E27FC236}">
                <a16:creationId xmlns:a16="http://schemas.microsoft.com/office/drawing/2014/main" id="{E464C6CA-9008-E15D-F677-BE7EE54570F8}"/>
              </a:ext>
            </a:extLst>
          </p:cNvPr>
          <p:cNvSpPr/>
          <p:nvPr/>
        </p:nvSpPr>
        <p:spPr>
          <a:xfrm>
            <a:off x="6434025" y="4530968"/>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26" name="Oval 25">
            <a:extLst>
              <a:ext uri="{FF2B5EF4-FFF2-40B4-BE49-F238E27FC236}">
                <a16:creationId xmlns:a16="http://schemas.microsoft.com/office/drawing/2014/main" id="{EDC5A49D-6A51-8544-C7C5-48A9A8E6E6F8}"/>
              </a:ext>
            </a:extLst>
          </p:cNvPr>
          <p:cNvSpPr/>
          <p:nvPr/>
        </p:nvSpPr>
        <p:spPr>
          <a:xfrm>
            <a:off x="11313793" y="3733184"/>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Tree>
    <p:extLst>
      <p:ext uri="{BB962C8B-B14F-4D97-AF65-F5344CB8AC3E}">
        <p14:creationId xmlns:p14="http://schemas.microsoft.com/office/powerpoint/2010/main" val="3247519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04084-E244-D93A-0688-A2E00FB6E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F59DB5-8377-E225-F03E-F83AEE4A35D6}"/>
              </a:ext>
            </a:extLst>
          </p:cNvPr>
          <p:cNvSpPr>
            <a:spLocks noGrp="1"/>
          </p:cNvSpPr>
          <p:nvPr>
            <p:ph type="title"/>
          </p:nvPr>
        </p:nvSpPr>
        <p:spPr/>
        <p:txBody>
          <a:bodyPr/>
          <a:lstStyle/>
          <a:p>
            <a:r>
              <a:rPr lang="en-US" dirty="0"/>
              <a:t>X/Twitter Generation</a:t>
            </a:r>
          </a:p>
        </p:txBody>
      </p:sp>
      <p:sp>
        <p:nvSpPr>
          <p:cNvPr id="3" name="Slide Number Placeholder 2">
            <a:extLst>
              <a:ext uri="{FF2B5EF4-FFF2-40B4-BE49-F238E27FC236}">
                <a16:creationId xmlns:a16="http://schemas.microsoft.com/office/drawing/2014/main" id="{EE2C7E48-FD6B-5E3B-B529-1155722373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26</a:t>
            </a:fld>
            <a:endParaRPr lang="en-US"/>
          </a:p>
        </p:txBody>
      </p:sp>
      <p:pic>
        <p:nvPicPr>
          <p:cNvPr id="30" name="Picture 29">
            <a:extLst>
              <a:ext uri="{FF2B5EF4-FFF2-40B4-BE49-F238E27FC236}">
                <a16:creationId xmlns:a16="http://schemas.microsoft.com/office/drawing/2014/main" id="{43635F34-784B-4BCE-8310-C3280E2B62D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48048" y="1640994"/>
            <a:ext cx="7148480" cy="5217006"/>
          </a:xfrm>
          <a:prstGeom prst="rect">
            <a:avLst/>
          </a:prstGeom>
        </p:spPr>
      </p:pic>
    </p:spTree>
    <p:extLst>
      <p:ext uri="{BB962C8B-B14F-4D97-AF65-F5344CB8AC3E}">
        <p14:creationId xmlns:p14="http://schemas.microsoft.com/office/powerpoint/2010/main" val="1456148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526A1-77F1-A622-D2C8-DA55926E5123}"/>
              </a:ext>
            </a:extLst>
          </p:cNvPr>
          <p:cNvSpPr>
            <a:spLocks noGrp="1"/>
          </p:cNvSpPr>
          <p:nvPr>
            <p:ph type="title"/>
          </p:nvPr>
        </p:nvSpPr>
        <p:spPr/>
        <p:txBody>
          <a:bodyPr/>
          <a:lstStyle/>
          <a:p>
            <a:r>
              <a:rPr lang="en-US" dirty="0"/>
              <a:t>Example LLM Prompts</a:t>
            </a:r>
          </a:p>
        </p:txBody>
      </p:sp>
      <p:sp>
        <p:nvSpPr>
          <p:cNvPr id="5" name="Slide Number Placeholder 4">
            <a:extLst>
              <a:ext uri="{FF2B5EF4-FFF2-40B4-BE49-F238E27FC236}">
                <a16:creationId xmlns:a16="http://schemas.microsoft.com/office/drawing/2014/main" id="{695231C4-024B-1F9A-2DC8-3267A8446CE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sp>
        <p:nvSpPr>
          <p:cNvPr id="7" name="TextBox 6">
            <a:extLst>
              <a:ext uri="{FF2B5EF4-FFF2-40B4-BE49-F238E27FC236}">
                <a16:creationId xmlns:a16="http://schemas.microsoft.com/office/drawing/2014/main" id="{73B5C89D-313B-A375-CF5F-502A00D6F74B}"/>
              </a:ext>
            </a:extLst>
          </p:cNvPr>
          <p:cNvSpPr txBox="1"/>
          <p:nvPr/>
        </p:nvSpPr>
        <p:spPr>
          <a:xfrm>
            <a:off x="6854409" y="1620142"/>
            <a:ext cx="5170044" cy="4154984"/>
          </a:xfrm>
          <a:prstGeom prst="rect">
            <a:avLst/>
          </a:prstGeom>
          <a:noFill/>
        </p:spPr>
        <p:txBody>
          <a:bodyPr wrap="square">
            <a:spAutoFit/>
          </a:bodyPr>
          <a:lstStyle/>
          <a:p>
            <a:r>
              <a:rPr lang="en-US" sz="1200" dirty="0"/>
              <a:t>{'role': 'user', 'content’: </a:t>
            </a:r>
            <a:r>
              <a:rPr lang="en-US" sz="1200" i="1" dirty="0"/>
              <a:t>(~250 tokens)</a:t>
            </a:r>
            <a:endParaRPr lang="en-US" sz="1200" dirty="0"/>
          </a:p>
          <a:p>
            <a:endParaRPr lang="en-US" sz="1200" dirty="0"/>
          </a:p>
          <a:p>
            <a:r>
              <a:rPr lang="en-US" sz="1200" dirty="0"/>
              <a:t>"You will be posting on the following narrative: </a:t>
            </a:r>
          </a:p>
          <a:p>
            <a:r>
              <a:rPr lang="en-US" sz="1200" dirty="0"/>
              <a:t>Dogs make the best pets.\n </a:t>
            </a:r>
          </a:p>
          <a:p>
            <a:endParaRPr lang="en-US" sz="1200" dirty="0"/>
          </a:p>
          <a:p>
            <a:r>
              <a:rPr lang="en-US" sz="1200" dirty="0"/>
              <a:t>The last three messages you posted looked like this - say something different than these: </a:t>
            </a:r>
          </a:p>
          <a:p>
            <a:r>
              <a:rPr lang="en-US" sz="1200" dirty="0"/>
              <a:t>[“Dogs are great”, “Hurray for dogs”, “Go doggies”] </a:t>
            </a:r>
          </a:p>
          <a:p>
            <a:r>
              <a:rPr lang="en-US" sz="1200" dirty="0"/>
              <a:t>The last three messages others posted on this narrative looked like this - same something different than these: </a:t>
            </a:r>
          </a:p>
          <a:p>
            <a:r>
              <a:rPr lang="en-US" sz="1200" dirty="0"/>
              <a:t>[“I enjoy time with dogs”, “Dogs are good pets”, “Dogs are cool”]</a:t>
            </a:r>
          </a:p>
          <a:p>
            <a:endParaRPr lang="en-US" sz="1200" dirty="0"/>
          </a:p>
          <a:p>
            <a:r>
              <a:rPr lang="en-US" sz="1200" dirty="0"/>
              <a:t>Suggested hashtags: ['</a:t>
            </a:r>
            <a:r>
              <a:rPr lang="en-US" sz="1200" dirty="0" err="1"/>
              <a:t>GoodBoys</a:t>
            </a:r>
            <a:r>
              <a:rPr lang="en-US" sz="1200" dirty="0"/>
              <a:t>', '</a:t>
            </a:r>
            <a:r>
              <a:rPr lang="en-US" sz="1200" dirty="0" err="1"/>
              <a:t>DogsRule</a:t>
            </a:r>
            <a:r>
              <a:rPr lang="en-US" sz="1200" dirty="0"/>
              <a:t>'] </a:t>
            </a:r>
          </a:p>
          <a:p>
            <a:endParaRPr lang="en-US" sz="1200" dirty="0"/>
          </a:p>
          <a:p>
            <a:r>
              <a:rPr lang="en-US" sz="1200" dirty="0"/>
              <a:t>The message you send will include some BEND maneuvers. In this case:  </a:t>
            </a:r>
          </a:p>
          <a:p>
            <a:r>
              <a:rPr lang="en-US" sz="1200" dirty="0"/>
              <a:t>This is a bridging maneuver. Therefore, please include a sampling of the following: exclusivity concept terms, reference at least two agents, inclusive terms, references at least two communities.  </a:t>
            </a:r>
          </a:p>
          <a:p>
            <a:r>
              <a:rPr lang="en-US" sz="1200" dirty="0"/>
              <a:t>This is a build maneuver. Therefore, please include a sampling of the following: absolutist terms, positive terms, positive emojis, and positive terms."</a:t>
            </a:r>
          </a:p>
          <a:p>
            <a:r>
              <a:rPr lang="en-US" sz="1200" dirty="0"/>
              <a:t>}</a:t>
            </a:r>
          </a:p>
        </p:txBody>
      </p:sp>
      <p:sp>
        <p:nvSpPr>
          <p:cNvPr id="9" name="TextBox 8">
            <a:extLst>
              <a:ext uri="{FF2B5EF4-FFF2-40B4-BE49-F238E27FC236}">
                <a16:creationId xmlns:a16="http://schemas.microsoft.com/office/drawing/2014/main" id="{710DD24F-B818-7CE3-A34A-91574056E144}"/>
              </a:ext>
            </a:extLst>
          </p:cNvPr>
          <p:cNvSpPr txBox="1"/>
          <p:nvPr/>
        </p:nvSpPr>
        <p:spPr>
          <a:xfrm>
            <a:off x="333691" y="1620142"/>
            <a:ext cx="6309793" cy="5262979"/>
          </a:xfrm>
          <a:prstGeom prst="rect">
            <a:avLst/>
          </a:prstGeom>
          <a:noFill/>
        </p:spPr>
        <p:txBody>
          <a:bodyPr wrap="square">
            <a:spAutoFit/>
          </a:bodyPr>
          <a:lstStyle/>
          <a:p>
            <a:r>
              <a:rPr lang="en-US" sz="1200" dirty="0"/>
              <a:t>{'role': 'system', 'content’: </a:t>
            </a:r>
            <a:r>
              <a:rPr lang="en-US" sz="1200" i="1" dirty="0"/>
              <a:t>(~750 tokens)</a:t>
            </a:r>
            <a:endParaRPr lang="en-US" sz="1200" dirty="0"/>
          </a:p>
          <a:p>
            <a:endParaRPr lang="en-US" sz="1200" dirty="0"/>
          </a:p>
          <a:p>
            <a:r>
              <a:rPr lang="en-US" sz="1200" dirty="0"/>
              <a:t>'You will be participating in a role-playing game to help users identify misinformation, disinformation, and manipulation on social media. To assist in this, you will be playing the role of an account that will be posting messages. </a:t>
            </a:r>
          </a:p>
          <a:p>
            <a:endParaRPr lang="en-US" sz="1200" dirty="0"/>
          </a:p>
          <a:p>
            <a:r>
              <a:rPr lang="en-US" sz="1200" dirty="0"/>
              <a:t>Provide your response as a JSON object in the following example format: </a:t>
            </a:r>
          </a:p>
          <a:p>
            <a:r>
              <a:rPr lang="en-US" sz="1200" dirty="0"/>
              <a:t>{</a:t>
            </a:r>
          </a:p>
          <a:p>
            <a:r>
              <a:rPr lang="en-US" sz="1200" dirty="0"/>
              <a:t>"topic": "dogs",</a:t>
            </a:r>
          </a:p>
          <a:p>
            <a:r>
              <a:rPr lang="en-US" sz="1200" dirty="0"/>
              <a:t>"hashtags" : ["</a:t>
            </a:r>
            <a:r>
              <a:rPr lang="en-US" sz="1200" dirty="0" err="1"/>
              <a:t>yaydogs</a:t>
            </a:r>
            <a:r>
              <a:rPr lang="en-US" sz="1200" dirty="0"/>
              <a:t>","</a:t>
            </a:r>
            <a:r>
              <a:rPr lang="en-US" sz="1200" dirty="0" err="1"/>
              <a:t>dogscool</a:t>
            </a:r>
            <a:r>
              <a:rPr lang="en-US" sz="1200" dirty="0"/>
              <a:t>"],</a:t>
            </a:r>
          </a:p>
          <a:p>
            <a:r>
              <a:rPr lang="en-US" sz="1200" dirty="0"/>
              <a:t>"</a:t>
            </a:r>
            <a:r>
              <a:rPr lang="en-US" sz="1200" dirty="0" err="1"/>
              <a:t>full_text</a:t>
            </a:r>
            <a:r>
              <a:rPr lang="en-US" sz="1200" dirty="0"/>
              <a:t>" : "Dogs are great, #yaydogs #dogscool",</a:t>
            </a:r>
          </a:p>
          <a:p>
            <a:r>
              <a:rPr lang="en-US" sz="1200" dirty="0"/>
              <a:t>"</a:t>
            </a:r>
            <a:r>
              <a:rPr lang="en-US" sz="1200" dirty="0" err="1"/>
              <a:t>refuse_to_answer</a:t>
            </a:r>
            <a:r>
              <a:rPr lang="en-US" sz="1200" dirty="0"/>
              <a:t>" : 0</a:t>
            </a:r>
          </a:p>
          <a:p>
            <a:r>
              <a:rPr lang="en-US" sz="1200" dirty="0"/>
              <a:t>} </a:t>
            </a:r>
          </a:p>
          <a:p>
            <a:endParaRPr lang="en-US" sz="1200" dirty="0"/>
          </a:p>
          <a:p>
            <a:r>
              <a:rPr lang="en-US" sz="1200" dirty="0"/>
              <a:t>The "</a:t>
            </a:r>
            <a:r>
              <a:rPr lang="en-US" sz="1200" dirty="0" err="1"/>
              <a:t>refuse_to_answer</a:t>
            </a:r>
            <a:r>
              <a:rPr lang="en-US" sz="1200" dirty="0"/>
              <a:t>" field is where you should return a 1 if you do not feel comfortable making up a tweet about the subject. If you use hashtags in the </a:t>
            </a:r>
            <a:r>
              <a:rPr lang="en-US" sz="1200" dirty="0" err="1"/>
              <a:t>full_text</a:t>
            </a:r>
            <a:r>
              <a:rPr lang="en-US" sz="1200" dirty="0"/>
              <a:t> field please also include them in the hashtags field and vice versa. Whatever you put in the </a:t>
            </a:r>
            <a:r>
              <a:rPr lang="en-US" sz="1200" dirty="0" err="1"/>
              <a:t>full_text</a:t>
            </a:r>
            <a:r>
              <a:rPr lang="en-US" sz="1200" dirty="0"/>
              <a:t> field will be given to the exercise participants so provide only the text of the message - without comment.\n </a:t>
            </a:r>
          </a:p>
          <a:p>
            <a:endParaRPr lang="en-US" sz="1200" dirty="0"/>
          </a:p>
          <a:p>
            <a:r>
              <a:rPr lang="en-US" sz="1200" dirty="0"/>
              <a:t>As you craft the message, you are trying to accomplish maneuvers defined by the BEND Framework. BEND is a framework for describing social-cyber maneuvers. BEND includes 16 different maneuvers. These 16 maneuvers have the following definitions: The BUILD maneuver…</a:t>
            </a:r>
          </a:p>
          <a:p>
            <a:endParaRPr lang="en-US" sz="1200" dirty="0"/>
          </a:p>
          <a:p>
            <a:r>
              <a:rPr lang="en-US" sz="1200" dirty="0"/>
              <a:t>You are an X/Twitter user who is trying to make a post that will be engaging and interesting to your followers. You have a unique style and voice that you want to maintain in your posts. Here are your personal details: …}</a:t>
            </a:r>
          </a:p>
        </p:txBody>
      </p:sp>
    </p:spTree>
    <p:extLst>
      <p:ext uri="{BB962C8B-B14F-4D97-AF65-F5344CB8AC3E}">
        <p14:creationId xmlns:p14="http://schemas.microsoft.com/office/powerpoint/2010/main" val="133544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D2DF6D-984E-A159-8264-A3654BFB1A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C12FD-4CD8-51A8-C14A-AA50D15E4316}"/>
              </a:ext>
            </a:extLst>
          </p:cNvPr>
          <p:cNvSpPr>
            <a:spLocks noGrp="1"/>
          </p:cNvSpPr>
          <p:nvPr>
            <p:ph type="title"/>
          </p:nvPr>
        </p:nvSpPr>
        <p:spPr/>
        <p:txBody>
          <a:bodyPr/>
          <a:lstStyle/>
          <a:p>
            <a:r>
              <a:rPr lang="en-US" dirty="0"/>
              <a:t>Telegram Generation</a:t>
            </a:r>
          </a:p>
        </p:txBody>
      </p:sp>
      <p:sp>
        <p:nvSpPr>
          <p:cNvPr id="3" name="Slide Number Placeholder 2">
            <a:extLst>
              <a:ext uri="{FF2B5EF4-FFF2-40B4-BE49-F238E27FC236}">
                <a16:creationId xmlns:a16="http://schemas.microsoft.com/office/drawing/2014/main" id="{D026CD71-D96F-389A-AFF4-E88B17A1F6E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pic>
        <p:nvPicPr>
          <p:cNvPr id="45" name="Picture 44">
            <a:extLst>
              <a:ext uri="{FF2B5EF4-FFF2-40B4-BE49-F238E27FC236}">
                <a16:creationId xmlns:a16="http://schemas.microsoft.com/office/drawing/2014/main" id="{4E6DCBD2-F902-C05A-8422-0E4ADCEF78E0}"/>
              </a:ext>
            </a:extLst>
          </p:cNvPr>
          <p:cNvPicPr>
            <a:picLocks noChangeAspect="1"/>
          </p:cNvPicPr>
          <p:nvPr/>
        </p:nvPicPr>
        <p:blipFill>
          <a:blip r:embed="rId3"/>
          <a:stretch>
            <a:fillRect/>
          </a:stretch>
        </p:blipFill>
        <p:spPr>
          <a:xfrm>
            <a:off x="570489" y="2322884"/>
            <a:ext cx="7646235" cy="3502975"/>
          </a:xfrm>
          <a:prstGeom prst="rect">
            <a:avLst/>
          </a:prstGeom>
        </p:spPr>
      </p:pic>
      <p:pic>
        <p:nvPicPr>
          <p:cNvPr id="46" name="Picture 45">
            <a:extLst>
              <a:ext uri="{FF2B5EF4-FFF2-40B4-BE49-F238E27FC236}">
                <a16:creationId xmlns:a16="http://schemas.microsoft.com/office/drawing/2014/main" id="{7CB5A507-73E4-97BA-27B0-E6E3A715CA57}"/>
              </a:ext>
            </a:extLst>
          </p:cNvPr>
          <p:cNvPicPr>
            <a:picLocks noChangeAspect="1"/>
          </p:cNvPicPr>
          <p:nvPr/>
        </p:nvPicPr>
        <p:blipFill>
          <a:blip r:embed="rId4"/>
          <a:stretch>
            <a:fillRect/>
          </a:stretch>
        </p:blipFill>
        <p:spPr>
          <a:xfrm>
            <a:off x="8370193" y="2744196"/>
            <a:ext cx="3251119" cy="3081663"/>
          </a:xfrm>
          <a:prstGeom prst="rect">
            <a:avLst/>
          </a:prstGeom>
        </p:spPr>
      </p:pic>
      <p:sp>
        <p:nvSpPr>
          <p:cNvPr id="47" name="TextBox 46">
            <a:extLst>
              <a:ext uri="{FF2B5EF4-FFF2-40B4-BE49-F238E27FC236}">
                <a16:creationId xmlns:a16="http://schemas.microsoft.com/office/drawing/2014/main" id="{571A9427-4C5A-41B1-ED11-B213AC328E1E}"/>
              </a:ext>
            </a:extLst>
          </p:cNvPr>
          <p:cNvSpPr txBox="1"/>
          <p:nvPr/>
        </p:nvSpPr>
        <p:spPr>
          <a:xfrm>
            <a:off x="8523660" y="2159421"/>
            <a:ext cx="2944183" cy="584775"/>
          </a:xfrm>
          <a:prstGeom prst="rect">
            <a:avLst/>
          </a:prstGeom>
          <a:noFill/>
        </p:spPr>
        <p:txBody>
          <a:bodyPr wrap="square" rtlCol="0">
            <a:spAutoFit/>
          </a:bodyPr>
          <a:lstStyle/>
          <a:p>
            <a:pPr algn="ctr"/>
            <a:r>
              <a:rPr lang="en-US" sz="1600" b="1" dirty="0">
                <a:latin typeface="Cambria" panose="02040503050406030204" pitchFamily="18" charset="0"/>
                <a:ea typeface="Cambria" panose="02040503050406030204" pitchFamily="18" charset="0"/>
              </a:rPr>
              <a:t>Telegram Channels and Messages</a:t>
            </a:r>
          </a:p>
        </p:txBody>
      </p:sp>
    </p:spTree>
    <p:extLst>
      <p:ext uri="{BB962C8B-B14F-4D97-AF65-F5344CB8AC3E}">
        <p14:creationId xmlns:p14="http://schemas.microsoft.com/office/powerpoint/2010/main" val="997950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0F9B842-FC4C-E1F5-690A-0218A77458E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926F1138-FC1F-5038-6F1A-6AF481909B1B}"/>
              </a:ext>
            </a:extLst>
          </p:cNvPr>
          <p:cNvSpPr/>
          <p:nvPr/>
        </p:nvSpPr>
        <p:spPr>
          <a:xfrm>
            <a:off x="2946882" y="2361812"/>
            <a:ext cx="5226381" cy="4138635"/>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Action</a:t>
            </a:r>
          </a:p>
        </p:txBody>
      </p:sp>
      <p:sp>
        <p:nvSpPr>
          <p:cNvPr id="2" name="Title 1">
            <a:extLst>
              <a:ext uri="{FF2B5EF4-FFF2-40B4-BE49-F238E27FC236}">
                <a16:creationId xmlns:a16="http://schemas.microsoft.com/office/drawing/2014/main" id="{769A72A3-C107-E8E8-E60B-C316E74DBFAE}"/>
              </a:ext>
            </a:extLst>
          </p:cNvPr>
          <p:cNvSpPr>
            <a:spLocks noGrp="1"/>
          </p:cNvSpPr>
          <p:nvPr>
            <p:ph type="title"/>
          </p:nvPr>
        </p:nvSpPr>
        <p:spPr/>
        <p:txBody>
          <a:bodyPr/>
          <a:lstStyle/>
          <a:p>
            <a:r>
              <a:rPr lang="en-US" dirty="0"/>
              <a:t>Telegram Generation</a:t>
            </a:r>
          </a:p>
        </p:txBody>
      </p:sp>
      <p:sp>
        <p:nvSpPr>
          <p:cNvPr id="3" name="Slide Number Placeholder 2">
            <a:extLst>
              <a:ext uri="{FF2B5EF4-FFF2-40B4-BE49-F238E27FC236}">
                <a16:creationId xmlns:a16="http://schemas.microsoft.com/office/drawing/2014/main" id="{B6BA5645-49F6-0824-F113-D2DC6D3672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
        <p:nvSpPr>
          <p:cNvPr id="4" name="Rectangle 3">
            <a:extLst>
              <a:ext uri="{FF2B5EF4-FFF2-40B4-BE49-F238E27FC236}">
                <a16:creationId xmlns:a16="http://schemas.microsoft.com/office/drawing/2014/main" id="{A2676E53-00A4-1F21-13D4-F139763EDF7B}"/>
              </a:ext>
            </a:extLst>
          </p:cNvPr>
          <p:cNvSpPr/>
          <p:nvPr/>
        </p:nvSpPr>
        <p:spPr>
          <a:xfrm>
            <a:off x="1326097" y="237625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Calculate # Actions</a:t>
            </a:r>
          </a:p>
        </p:txBody>
      </p:sp>
      <p:sp>
        <p:nvSpPr>
          <p:cNvPr id="5" name="Rectangle 4">
            <a:extLst>
              <a:ext uri="{FF2B5EF4-FFF2-40B4-BE49-F238E27FC236}">
                <a16:creationId xmlns:a16="http://schemas.microsoft.com/office/drawing/2014/main" id="{9E9EA878-709D-5E55-8A8C-072B99D4B61E}"/>
              </a:ext>
            </a:extLst>
          </p:cNvPr>
          <p:cNvSpPr/>
          <p:nvPr/>
        </p:nvSpPr>
        <p:spPr>
          <a:xfrm>
            <a:off x="3198957" y="2873404"/>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Narrative</a:t>
            </a:r>
          </a:p>
        </p:txBody>
      </p:sp>
      <p:sp>
        <p:nvSpPr>
          <p:cNvPr id="6" name="Rectangle 5">
            <a:extLst>
              <a:ext uri="{FF2B5EF4-FFF2-40B4-BE49-F238E27FC236}">
                <a16:creationId xmlns:a16="http://schemas.microsoft.com/office/drawing/2014/main" id="{DF8AD0C4-027E-ADA7-8E86-C30089FD63DE}"/>
              </a:ext>
            </a:extLst>
          </p:cNvPr>
          <p:cNvSpPr/>
          <p:nvPr/>
        </p:nvSpPr>
        <p:spPr>
          <a:xfrm>
            <a:off x="5179043" y="2883630"/>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Post</a:t>
            </a:r>
          </a:p>
        </p:txBody>
      </p:sp>
      <p:sp>
        <p:nvSpPr>
          <p:cNvPr id="7" name="Rectangle 6">
            <a:extLst>
              <a:ext uri="{FF2B5EF4-FFF2-40B4-BE49-F238E27FC236}">
                <a16:creationId xmlns:a16="http://schemas.microsoft.com/office/drawing/2014/main" id="{FEAE8FE2-30C4-06DD-8245-F53ACE8D1F37}"/>
              </a:ext>
            </a:extLst>
          </p:cNvPr>
          <p:cNvSpPr/>
          <p:nvPr/>
        </p:nvSpPr>
        <p:spPr>
          <a:xfrm>
            <a:off x="5190991" y="4339842"/>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Cross post</a:t>
            </a:r>
          </a:p>
        </p:txBody>
      </p:sp>
      <p:sp>
        <p:nvSpPr>
          <p:cNvPr id="10" name="Rectangle 9">
            <a:extLst>
              <a:ext uri="{FF2B5EF4-FFF2-40B4-BE49-F238E27FC236}">
                <a16:creationId xmlns:a16="http://schemas.microsoft.com/office/drawing/2014/main" id="{9AC27FFC-2EF2-59EF-BCC1-318ED9D8F8B7}"/>
              </a:ext>
            </a:extLst>
          </p:cNvPr>
          <p:cNvSpPr/>
          <p:nvPr/>
        </p:nvSpPr>
        <p:spPr>
          <a:xfrm>
            <a:off x="1035744" y="2049790"/>
            <a:ext cx="7289920" cy="4603057"/>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Account</a:t>
            </a:r>
          </a:p>
        </p:txBody>
      </p:sp>
      <p:sp>
        <p:nvSpPr>
          <p:cNvPr id="11" name="Rectangle 10">
            <a:extLst>
              <a:ext uri="{FF2B5EF4-FFF2-40B4-BE49-F238E27FC236}">
                <a16:creationId xmlns:a16="http://schemas.microsoft.com/office/drawing/2014/main" id="{BA51DB62-931A-F220-3A1F-1A2665C103DD}"/>
              </a:ext>
            </a:extLst>
          </p:cNvPr>
          <p:cNvSpPr/>
          <p:nvPr/>
        </p:nvSpPr>
        <p:spPr>
          <a:xfrm>
            <a:off x="3205457" y="3850307"/>
            <a:ext cx="1261092"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BEND Maneuvers</a:t>
            </a:r>
          </a:p>
        </p:txBody>
      </p:sp>
      <p:sp>
        <p:nvSpPr>
          <p:cNvPr id="12" name="Rectangle 11">
            <a:extLst>
              <a:ext uri="{FF2B5EF4-FFF2-40B4-BE49-F238E27FC236}">
                <a16:creationId xmlns:a16="http://schemas.microsoft.com/office/drawing/2014/main" id="{91CCB9E7-8A80-A6AD-5281-C555289ECEDF}"/>
              </a:ext>
            </a:extLst>
          </p:cNvPr>
          <p:cNvSpPr/>
          <p:nvPr/>
        </p:nvSpPr>
        <p:spPr>
          <a:xfrm>
            <a:off x="455034" y="1659762"/>
            <a:ext cx="9395351" cy="5145486"/>
          </a:xfrm>
          <a:prstGeom prst="rect">
            <a:avLst/>
          </a:prstGeom>
          <a:noFill/>
          <a:ln>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i="1" dirty="0">
                <a:solidFill>
                  <a:schemeClr val="tx1"/>
                </a:solidFill>
              </a:rPr>
              <a:t>Per Hour</a:t>
            </a:r>
          </a:p>
        </p:txBody>
      </p:sp>
      <p:cxnSp>
        <p:nvCxnSpPr>
          <p:cNvPr id="14" name="Straight Arrow Connector 13">
            <a:extLst>
              <a:ext uri="{FF2B5EF4-FFF2-40B4-BE49-F238E27FC236}">
                <a16:creationId xmlns:a16="http://schemas.microsoft.com/office/drawing/2014/main" id="{402E6F80-3F79-3E45-6112-67AFB7EEDA4F}"/>
              </a:ext>
            </a:extLst>
          </p:cNvPr>
          <p:cNvCxnSpPr>
            <a:stCxn id="4" idx="3"/>
          </p:cNvCxnSpPr>
          <p:nvPr/>
        </p:nvCxnSpPr>
        <p:spPr>
          <a:xfrm>
            <a:off x="2587189" y="2699114"/>
            <a:ext cx="316356"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7E4C911-B7E7-CE25-9B15-5AD1DE5775B7}"/>
              </a:ext>
            </a:extLst>
          </p:cNvPr>
          <p:cNvCxnSpPr>
            <a:cxnSpLocks/>
            <a:stCxn id="5" idx="2"/>
            <a:endCxn id="11" idx="0"/>
          </p:cNvCxnSpPr>
          <p:nvPr/>
        </p:nvCxnSpPr>
        <p:spPr>
          <a:xfrm>
            <a:off x="3829503" y="3519118"/>
            <a:ext cx="6500" cy="331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8D854D02-2726-2CEB-6FA6-5B757F33D4B0}"/>
              </a:ext>
            </a:extLst>
          </p:cNvPr>
          <p:cNvCxnSpPr>
            <a:cxnSpLocks/>
            <a:stCxn id="11" idx="3"/>
            <a:endCxn id="6" idx="1"/>
          </p:cNvCxnSpPr>
          <p:nvPr/>
        </p:nvCxnSpPr>
        <p:spPr>
          <a:xfrm flipV="1">
            <a:off x="4466549" y="3206487"/>
            <a:ext cx="712494" cy="9666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852EF98-30F1-58E6-3D47-ACB34BAF3ED5}"/>
              </a:ext>
            </a:extLst>
          </p:cNvPr>
          <p:cNvCxnSpPr>
            <a:cxnSpLocks/>
            <a:stCxn id="11" idx="3"/>
            <a:endCxn id="7" idx="1"/>
          </p:cNvCxnSpPr>
          <p:nvPr/>
        </p:nvCxnSpPr>
        <p:spPr>
          <a:xfrm>
            <a:off x="4466549" y="4173164"/>
            <a:ext cx="724442" cy="4895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50E187C8-2952-2AFF-6A14-8DE4901D6915}"/>
              </a:ext>
            </a:extLst>
          </p:cNvPr>
          <p:cNvSpPr/>
          <p:nvPr/>
        </p:nvSpPr>
        <p:spPr>
          <a:xfrm>
            <a:off x="6915420" y="433984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Replace intended BEND</a:t>
            </a:r>
          </a:p>
        </p:txBody>
      </p:sp>
      <p:cxnSp>
        <p:nvCxnSpPr>
          <p:cNvPr id="28" name="Straight Arrow Connector 27">
            <a:extLst>
              <a:ext uri="{FF2B5EF4-FFF2-40B4-BE49-F238E27FC236}">
                <a16:creationId xmlns:a16="http://schemas.microsoft.com/office/drawing/2014/main" id="{A1B09B16-9844-257A-0BA4-F5D37A591705}"/>
              </a:ext>
            </a:extLst>
          </p:cNvPr>
          <p:cNvCxnSpPr>
            <a:cxnSpLocks/>
            <a:stCxn id="27" idx="3"/>
            <a:endCxn id="59" idx="1"/>
          </p:cNvCxnSpPr>
          <p:nvPr/>
        </p:nvCxnSpPr>
        <p:spPr>
          <a:xfrm flipV="1">
            <a:off x="7958746" y="3903059"/>
            <a:ext cx="2367980" cy="7596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BBE54926-1892-68FB-33C2-5CCA2940552D}"/>
              </a:ext>
            </a:extLst>
          </p:cNvPr>
          <p:cNvCxnSpPr>
            <a:cxnSpLocks/>
            <a:stCxn id="7" idx="3"/>
            <a:endCxn id="27" idx="1"/>
          </p:cNvCxnSpPr>
          <p:nvPr/>
        </p:nvCxnSpPr>
        <p:spPr>
          <a:xfrm>
            <a:off x="6452083" y="4662699"/>
            <a:ext cx="46333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714F7D35-2AE0-F778-BF3D-ED24E8C27522}"/>
              </a:ext>
            </a:extLst>
          </p:cNvPr>
          <p:cNvCxnSpPr>
            <a:cxnSpLocks/>
            <a:stCxn id="6" idx="3"/>
            <a:endCxn id="43" idx="1"/>
          </p:cNvCxnSpPr>
          <p:nvPr/>
        </p:nvCxnSpPr>
        <p:spPr>
          <a:xfrm>
            <a:off x="6440135" y="3206487"/>
            <a:ext cx="311691" cy="27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79CF2E29-F273-606E-C707-C2071C16CEE4}"/>
              </a:ext>
            </a:extLst>
          </p:cNvPr>
          <p:cNvSpPr/>
          <p:nvPr/>
        </p:nvSpPr>
        <p:spPr>
          <a:xfrm>
            <a:off x="6918671" y="2889295"/>
            <a:ext cx="1011907" cy="645714"/>
          </a:xfrm>
          <a:prstGeom prst="rect">
            <a:avLst/>
          </a:prstGeom>
          <a:solidFill>
            <a:schemeClr val="tx1">
              <a:lumMod val="75000"/>
              <a:lumOff val="2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i="1" dirty="0">
                <a:solidFill>
                  <a:schemeClr val="bg1"/>
                </a:solidFill>
              </a:rPr>
              <a:t>LLM </a:t>
            </a:r>
          </a:p>
        </p:txBody>
      </p:sp>
      <p:sp>
        <p:nvSpPr>
          <p:cNvPr id="41" name="TextBox 40">
            <a:extLst>
              <a:ext uri="{FF2B5EF4-FFF2-40B4-BE49-F238E27FC236}">
                <a16:creationId xmlns:a16="http://schemas.microsoft.com/office/drawing/2014/main" id="{BB8EEDBB-9B48-E65E-CE82-678ACEE36710}"/>
              </a:ext>
            </a:extLst>
          </p:cNvPr>
          <p:cNvSpPr txBox="1"/>
          <p:nvPr/>
        </p:nvSpPr>
        <p:spPr>
          <a:xfrm>
            <a:off x="7954913" y="1766962"/>
            <a:ext cx="1043326" cy="307777"/>
          </a:xfrm>
          <a:prstGeom prst="rect">
            <a:avLst/>
          </a:prstGeom>
          <a:noFill/>
        </p:spPr>
        <p:txBody>
          <a:bodyPr wrap="square">
            <a:spAutoFit/>
          </a:bodyPr>
          <a:lstStyle/>
          <a:p>
            <a:pPr algn="ctr"/>
            <a:r>
              <a:rPr lang="en-US" i="1" dirty="0">
                <a:solidFill>
                  <a:schemeClr val="tx1"/>
                </a:solidFill>
              </a:rPr>
              <a:t>x3</a:t>
            </a:r>
          </a:p>
        </p:txBody>
      </p:sp>
      <p:sp>
        <p:nvSpPr>
          <p:cNvPr id="42" name="Rectangle 41">
            <a:extLst>
              <a:ext uri="{FF2B5EF4-FFF2-40B4-BE49-F238E27FC236}">
                <a16:creationId xmlns:a16="http://schemas.microsoft.com/office/drawing/2014/main" id="{A8E74757-BFCE-4E5C-BF31-D7A3409AD5FC}"/>
              </a:ext>
            </a:extLst>
          </p:cNvPr>
          <p:cNvSpPr/>
          <p:nvPr/>
        </p:nvSpPr>
        <p:spPr>
          <a:xfrm>
            <a:off x="8595798" y="2894572"/>
            <a:ext cx="1011907" cy="64571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Check detected BEND against intended BEND</a:t>
            </a:r>
          </a:p>
        </p:txBody>
      </p:sp>
      <p:sp>
        <p:nvSpPr>
          <p:cNvPr id="43" name="Rectangle 42">
            <a:extLst>
              <a:ext uri="{FF2B5EF4-FFF2-40B4-BE49-F238E27FC236}">
                <a16:creationId xmlns:a16="http://schemas.microsoft.com/office/drawing/2014/main" id="{6A7224E9-4BD1-1AF8-12A4-92EC964F5344}"/>
              </a:ext>
            </a:extLst>
          </p:cNvPr>
          <p:cNvSpPr/>
          <p:nvPr/>
        </p:nvSpPr>
        <p:spPr>
          <a:xfrm>
            <a:off x="6751826" y="2469435"/>
            <a:ext cx="2943272" cy="14796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9" name="Rectangle 58">
            <a:extLst>
              <a:ext uri="{FF2B5EF4-FFF2-40B4-BE49-F238E27FC236}">
                <a16:creationId xmlns:a16="http://schemas.microsoft.com/office/drawing/2014/main" id="{4CF169C9-8439-26FD-877C-88B97FF8145D}"/>
              </a:ext>
            </a:extLst>
          </p:cNvPr>
          <p:cNvSpPr/>
          <p:nvPr/>
        </p:nvSpPr>
        <p:spPr>
          <a:xfrm>
            <a:off x="10326726" y="3580202"/>
            <a:ext cx="1043326" cy="645714"/>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Message Corpus</a:t>
            </a:r>
          </a:p>
        </p:txBody>
      </p:sp>
      <p:cxnSp>
        <p:nvCxnSpPr>
          <p:cNvPr id="61" name="Straight Arrow Connector 60">
            <a:extLst>
              <a:ext uri="{FF2B5EF4-FFF2-40B4-BE49-F238E27FC236}">
                <a16:creationId xmlns:a16="http://schemas.microsoft.com/office/drawing/2014/main" id="{987AD971-ABBC-7227-140D-2E6F355D657E}"/>
              </a:ext>
            </a:extLst>
          </p:cNvPr>
          <p:cNvCxnSpPr>
            <a:cxnSpLocks/>
            <a:stCxn id="43" idx="3"/>
            <a:endCxn id="59" idx="1"/>
          </p:cNvCxnSpPr>
          <p:nvPr/>
        </p:nvCxnSpPr>
        <p:spPr>
          <a:xfrm>
            <a:off x="9695098" y="3209264"/>
            <a:ext cx="631628" cy="693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6" name="Arrow: Circular 65">
            <a:extLst>
              <a:ext uri="{FF2B5EF4-FFF2-40B4-BE49-F238E27FC236}">
                <a16:creationId xmlns:a16="http://schemas.microsoft.com/office/drawing/2014/main" id="{35B4E16A-2CBB-44E3-09D8-4B8A6DB56728}"/>
              </a:ext>
            </a:extLst>
          </p:cNvPr>
          <p:cNvSpPr/>
          <p:nvPr/>
        </p:nvSpPr>
        <p:spPr>
          <a:xfrm flipH="1">
            <a:off x="7497848" y="1916603"/>
            <a:ext cx="1808034" cy="1383798"/>
          </a:xfrm>
          <a:prstGeom prst="circularArrow">
            <a:avLst>
              <a:gd name="adj1" fmla="val 13853"/>
              <a:gd name="adj2" fmla="val 1103676"/>
              <a:gd name="adj3" fmla="val 20275247"/>
              <a:gd name="adj4" fmla="val 11241749"/>
              <a:gd name="adj5" fmla="val 18077"/>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Oval 16">
            <a:extLst>
              <a:ext uri="{FF2B5EF4-FFF2-40B4-BE49-F238E27FC236}">
                <a16:creationId xmlns:a16="http://schemas.microsoft.com/office/drawing/2014/main" id="{54EC2D7D-C6E2-399D-2F24-92D2FF6E1213}"/>
              </a:ext>
            </a:extLst>
          </p:cNvPr>
          <p:cNvSpPr/>
          <p:nvPr/>
        </p:nvSpPr>
        <p:spPr>
          <a:xfrm>
            <a:off x="1767990" y="2960651"/>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19" name="Oval 18">
            <a:extLst>
              <a:ext uri="{FF2B5EF4-FFF2-40B4-BE49-F238E27FC236}">
                <a16:creationId xmlns:a16="http://schemas.microsoft.com/office/drawing/2014/main" id="{466FD3E4-C69A-F9B0-2D60-BC86B10D3BE8}"/>
              </a:ext>
            </a:extLst>
          </p:cNvPr>
          <p:cNvSpPr/>
          <p:nvPr/>
        </p:nvSpPr>
        <p:spPr>
          <a:xfrm>
            <a:off x="4438490" y="3043860"/>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20" name="Oval 19">
            <a:extLst>
              <a:ext uri="{FF2B5EF4-FFF2-40B4-BE49-F238E27FC236}">
                <a16:creationId xmlns:a16="http://schemas.microsoft.com/office/drawing/2014/main" id="{4B235D89-2669-895E-B9FE-EC3C332DEBB3}"/>
              </a:ext>
            </a:extLst>
          </p:cNvPr>
          <p:cNvSpPr/>
          <p:nvPr/>
        </p:nvSpPr>
        <p:spPr>
          <a:xfrm>
            <a:off x="3664346" y="445933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23" name="TextBox 22">
            <a:extLst>
              <a:ext uri="{FF2B5EF4-FFF2-40B4-BE49-F238E27FC236}">
                <a16:creationId xmlns:a16="http://schemas.microsoft.com/office/drawing/2014/main" id="{D182D617-3F3A-98AB-299A-0081AA63156A}"/>
              </a:ext>
            </a:extLst>
          </p:cNvPr>
          <p:cNvSpPr txBox="1"/>
          <p:nvPr/>
        </p:nvSpPr>
        <p:spPr>
          <a:xfrm>
            <a:off x="6887252" y="3548173"/>
            <a:ext cx="1043326" cy="307777"/>
          </a:xfrm>
          <a:prstGeom prst="rect">
            <a:avLst/>
          </a:prstGeom>
          <a:noFill/>
        </p:spPr>
        <p:txBody>
          <a:bodyPr wrap="square">
            <a:spAutoFit/>
          </a:bodyPr>
          <a:lstStyle/>
          <a:p>
            <a:pPr algn="ctr"/>
            <a:r>
              <a:rPr lang="en-US" i="1" dirty="0">
                <a:solidFill>
                  <a:schemeClr val="tx1"/>
                </a:solidFill>
              </a:rPr>
              <a:t>x10</a:t>
            </a:r>
          </a:p>
        </p:txBody>
      </p:sp>
      <p:sp>
        <p:nvSpPr>
          <p:cNvPr id="25" name="Oval 24">
            <a:extLst>
              <a:ext uri="{FF2B5EF4-FFF2-40B4-BE49-F238E27FC236}">
                <a16:creationId xmlns:a16="http://schemas.microsoft.com/office/drawing/2014/main" id="{90F82C50-235F-0EBD-AD4B-C5F6FE9CA84B}"/>
              </a:ext>
            </a:extLst>
          </p:cNvPr>
          <p:cNvSpPr/>
          <p:nvPr/>
        </p:nvSpPr>
        <p:spPr>
          <a:xfrm>
            <a:off x="5626737" y="4119583"/>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40" name="Oval 39">
            <a:extLst>
              <a:ext uri="{FF2B5EF4-FFF2-40B4-BE49-F238E27FC236}">
                <a16:creationId xmlns:a16="http://schemas.microsoft.com/office/drawing/2014/main" id="{97194FFC-D391-CFFA-EA8B-ABEE320101FA}"/>
              </a:ext>
            </a:extLst>
          </p:cNvPr>
          <p:cNvSpPr/>
          <p:nvPr/>
        </p:nvSpPr>
        <p:spPr>
          <a:xfrm>
            <a:off x="5663739" y="2604655"/>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
        <p:nvSpPr>
          <p:cNvPr id="44" name="Oval 43">
            <a:extLst>
              <a:ext uri="{FF2B5EF4-FFF2-40B4-BE49-F238E27FC236}">
                <a16:creationId xmlns:a16="http://schemas.microsoft.com/office/drawing/2014/main" id="{1B91F43B-AEC2-CB2F-33C1-8D188194DC4B}"/>
              </a:ext>
            </a:extLst>
          </p:cNvPr>
          <p:cNvSpPr/>
          <p:nvPr/>
        </p:nvSpPr>
        <p:spPr>
          <a:xfrm>
            <a:off x="11313793" y="3733184"/>
            <a:ext cx="339750" cy="339750"/>
          </a:xfrm>
          <a:prstGeom prst="ellipse">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Tree>
    <p:extLst>
      <p:ext uri="{BB962C8B-B14F-4D97-AF65-F5344CB8AC3E}">
        <p14:creationId xmlns:p14="http://schemas.microsoft.com/office/powerpoint/2010/main" val="42150829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DFDE89E5-EA83-AC24-2877-F2F12A8CEDB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72EF1B14-E3C5-8889-2B0E-4CFE8A49F58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Social-Cyber Security</a:t>
            </a:r>
            <a:endParaRPr sz="3900" dirty="0"/>
          </a:p>
        </p:txBody>
      </p:sp>
      <p:sp>
        <p:nvSpPr>
          <p:cNvPr id="127" name="Google Shape;127;g227a5b56a84_0_7">
            <a:extLst>
              <a:ext uri="{FF2B5EF4-FFF2-40B4-BE49-F238E27FC236}">
                <a16:creationId xmlns:a16="http://schemas.microsoft.com/office/drawing/2014/main" id="{FE882F8E-83E5-19E2-F72D-2DA2A9D1286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a:t>
            </a:fld>
            <a:endParaRPr dirty="0"/>
          </a:p>
        </p:txBody>
      </p:sp>
      <p:sp>
        <p:nvSpPr>
          <p:cNvPr id="7" name="Google Shape;126;g227a5b56a84_0_7">
            <a:extLst>
              <a:ext uri="{FF2B5EF4-FFF2-40B4-BE49-F238E27FC236}">
                <a16:creationId xmlns:a16="http://schemas.microsoft.com/office/drawing/2014/main" id="{9B0B3848-5393-3D8B-5CBE-6FD20EEEAF53}"/>
              </a:ext>
            </a:extLst>
          </p:cNvPr>
          <p:cNvSpPr txBox="1">
            <a:spLocks/>
          </p:cNvSpPr>
          <p:nvPr/>
        </p:nvSpPr>
        <p:spPr>
          <a:xfrm>
            <a:off x="838200" y="1962661"/>
            <a:ext cx="11437620" cy="4351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rgbClr val="275687"/>
              </a:buClr>
              <a:buSzPts val="1800"/>
              <a:buFont typeface="Noto Sans Symbols"/>
              <a:buChar char="❑"/>
              <a:defRPr sz="2400" b="0" i="0" u="none" strike="noStrike" cap="none">
                <a:solidFill>
                  <a:schemeClr val="dk1"/>
                </a:solidFill>
                <a:latin typeface="Cambria"/>
                <a:ea typeface="Cambria"/>
                <a:cs typeface="Cambria"/>
                <a:sym typeface="Cambria"/>
              </a:defRPr>
            </a:lvl1pPr>
            <a:lvl2pPr marL="914400" marR="0" lvl="1" indent="-342900" algn="l" rtl="0">
              <a:lnSpc>
                <a:spcPct val="90000"/>
              </a:lnSpc>
              <a:spcBef>
                <a:spcPts val="500"/>
              </a:spcBef>
              <a:spcAft>
                <a:spcPts val="0"/>
              </a:spcAft>
              <a:buClr>
                <a:srgbClr val="275687"/>
              </a:buClr>
              <a:buSzPts val="1800"/>
              <a:buFont typeface="Noto Sans Symbols"/>
              <a:buChar char="❑"/>
              <a:defRPr sz="2000" b="0" i="0" u="none" strike="noStrike" cap="none">
                <a:solidFill>
                  <a:schemeClr val="dk1"/>
                </a:solidFill>
                <a:latin typeface="Cambria"/>
                <a:ea typeface="Cambria"/>
                <a:cs typeface="Cambria"/>
                <a:sym typeface="Cambria"/>
              </a:defRPr>
            </a:lvl2pPr>
            <a:lvl3pPr marL="1371600" marR="0" lvl="2"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3pPr>
            <a:lvl4pPr marL="1828800" marR="0" lvl="3"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4pPr>
            <a:lvl5pPr marL="2286000" marR="0" lvl="4" indent="-342900" algn="l" rtl="0">
              <a:lnSpc>
                <a:spcPct val="90000"/>
              </a:lnSpc>
              <a:spcBef>
                <a:spcPts val="500"/>
              </a:spcBef>
              <a:spcAft>
                <a:spcPts val="0"/>
              </a:spcAft>
              <a:buClr>
                <a:srgbClr val="275687"/>
              </a:buClr>
              <a:buSzPts val="1800"/>
              <a:buFont typeface="Noto Sans Symbols"/>
              <a:buChar char="❑"/>
              <a:defRPr sz="1800" b="0" i="0" u="none" strike="noStrike" cap="none">
                <a:solidFill>
                  <a:schemeClr val="dk1"/>
                </a:solidFill>
                <a:latin typeface="Cambria"/>
                <a:ea typeface="Cambria"/>
                <a:cs typeface="Cambria"/>
                <a:sym typeface="Cambri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361950">
              <a:lnSpc>
                <a:spcPct val="100000"/>
              </a:lnSpc>
              <a:spcBef>
                <a:spcPts val="0"/>
              </a:spcBef>
              <a:spcAft>
                <a:spcPts val="1200"/>
              </a:spcAft>
              <a:buSzPts val="2100"/>
              <a:buFont typeface="Noto Sans Symbols"/>
              <a:buChar char="●"/>
            </a:pPr>
            <a:r>
              <a:rPr lang="en-US" dirty="0"/>
              <a:t>BEND provides a framework for describing information space maneuvers</a:t>
            </a:r>
          </a:p>
          <a:p>
            <a:pPr indent="-361950">
              <a:lnSpc>
                <a:spcPct val="100000"/>
              </a:lnSpc>
              <a:spcBef>
                <a:spcPts val="0"/>
              </a:spcBef>
              <a:spcAft>
                <a:spcPts val="1200"/>
              </a:spcAft>
              <a:buSzPts val="2100"/>
              <a:buFont typeface="Noto Sans Symbols"/>
              <a:buChar char="●"/>
            </a:pPr>
            <a:r>
              <a:rPr lang="en-US" dirty="0"/>
              <a:t>BEND allows us to frame:</a:t>
            </a:r>
          </a:p>
          <a:p>
            <a:pPr lvl="1" indent="-361950">
              <a:lnSpc>
                <a:spcPct val="100000"/>
              </a:lnSpc>
              <a:spcBef>
                <a:spcPts val="0"/>
              </a:spcBef>
              <a:spcAft>
                <a:spcPts val="1200"/>
              </a:spcAft>
              <a:buSzPts val="2100"/>
              <a:buFont typeface="Noto Sans Symbols"/>
              <a:buChar char="●"/>
            </a:pPr>
            <a:r>
              <a:rPr lang="en-US" dirty="0"/>
              <a:t>(Source) Who</a:t>
            </a:r>
          </a:p>
          <a:p>
            <a:pPr lvl="1" indent="-361950">
              <a:lnSpc>
                <a:spcPct val="100000"/>
              </a:lnSpc>
              <a:spcBef>
                <a:spcPts val="0"/>
              </a:spcBef>
              <a:spcAft>
                <a:spcPts val="1200"/>
              </a:spcAft>
              <a:buSzPts val="2100"/>
              <a:buFont typeface="Noto Sans Symbols"/>
              <a:buChar char="●"/>
            </a:pPr>
            <a:r>
              <a:rPr lang="en-US" dirty="0"/>
              <a:t>(Payload) Maneuver</a:t>
            </a:r>
          </a:p>
          <a:p>
            <a:pPr lvl="1" indent="-361950">
              <a:lnSpc>
                <a:spcPct val="100000"/>
              </a:lnSpc>
              <a:spcBef>
                <a:spcPts val="0"/>
              </a:spcBef>
              <a:spcAft>
                <a:spcPts val="1200"/>
              </a:spcAft>
              <a:buSzPts val="2100"/>
              <a:buFont typeface="Noto Sans Symbols"/>
              <a:buChar char="●"/>
            </a:pPr>
            <a:r>
              <a:rPr lang="en-US" dirty="0"/>
              <a:t>(Target) On Whom</a:t>
            </a:r>
          </a:p>
          <a:p>
            <a:pPr lvl="1" indent="-361950">
              <a:lnSpc>
                <a:spcPct val="100000"/>
              </a:lnSpc>
              <a:spcBef>
                <a:spcPts val="0"/>
              </a:spcBef>
              <a:spcAft>
                <a:spcPts val="1200"/>
              </a:spcAft>
              <a:buSzPts val="2100"/>
              <a:buFont typeface="Noto Sans Symbols"/>
              <a:buChar char="●"/>
            </a:pPr>
            <a:r>
              <a:rPr lang="en-US" dirty="0"/>
              <a:t>(Effect) Impact</a:t>
            </a:r>
          </a:p>
          <a:p>
            <a:pPr indent="-361950">
              <a:lnSpc>
                <a:spcPct val="150000"/>
              </a:lnSpc>
              <a:spcBef>
                <a:spcPts val="0"/>
              </a:spcBef>
              <a:buSzPts val="2100"/>
              <a:buFont typeface="Noto Sans Symbols"/>
              <a:buChar char="●"/>
            </a:pPr>
            <a:endParaRPr lang="en-US" dirty="0"/>
          </a:p>
        </p:txBody>
      </p:sp>
      <p:graphicFrame>
        <p:nvGraphicFramePr>
          <p:cNvPr id="6" name="Table 5">
            <a:extLst>
              <a:ext uri="{FF2B5EF4-FFF2-40B4-BE49-F238E27FC236}">
                <a16:creationId xmlns:a16="http://schemas.microsoft.com/office/drawing/2014/main" id="{630ADF2D-D52E-E977-3710-E1B789F4401F}"/>
              </a:ext>
            </a:extLst>
          </p:cNvPr>
          <p:cNvGraphicFramePr>
            <a:graphicFrameLocks noGrp="1"/>
          </p:cNvGraphicFramePr>
          <p:nvPr>
            <p:extLst>
              <p:ext uri="{D42A27DB-BD31-4B8C-83A1-F6EECF244321}">
                <p14:modId xmlns:p14="http://schemas.microsoft.com/office/powerpoint/2010/main" val="2706504710"/>
              </p:ext>
            </p:extLst>
          </p:nvPr>
        </p:nvGraphicFramePr>
        <p:xfrm>
          <a:off x="5237622" y="2871883"/>
          <a:ext cx="6622296" cy="2627246"/>
        </p:xfrm>
        <a:graphic>
          <a:graphicData uri="http://schemas.openxmlformats.org/drawingml/2006/table">
            <a:tbl>
              <a:tblPr firstRow="1" bandRow="1">
                <a:tableStyleId>{7A98C86E-6F1F-4A7F-8C20-034C1E1CA2C3}</a:tableStyleId>
              </a:tblPr>
              <a:tblGrid>
                <a:gridCol w="1103716">
                  <a:extLst>
                    <a:ext uri="{9D8B030D-6E8A-4147-A177-3AD203B41FA5}">
                      <a16:colId xmlns:a16="http://schemas.microsoft.com/office/drawing/2014/main" val="4127021477"/>
                    </a:ext>
                  </a:extLst>
                </a:gridCol>
                <a:gridCol w="1103716">
                  <a:extLst>
                    <a:ext uri="{9D8B030D-6E8A-4147-A177-3AD203B41FA5}">
                      <a16:colId xmlns:a16="http://schemas.microsoft.com/office/drawing/2014/main" val="1317594524"/>
                    </a:ext>
                  </a:extLst>
                </a:gridCol>
                <a:gridCol w="1103716">
                  <a:extLst>
                    <a:ext uri="{9D8B030D-6E8A-4147-A177-3AD203B41FA5}">
                      <a16:colId xmlns:a16="http://schemas.microsoft.com/office/drawing/2014/main" val="2379968455"/>
                    </a:ext>
                  </a:extLst>
                </a:gridCol>
                <a:gridCol w="1103716">
                  <a:extLst>
                    <a:ext uri="{9D8B030D-6E8A-4147-A177-3AD203B41FA5}">
                      <a16:colId xmlns:a16="http://schemas.microsoft.com/office/drawing/2014/main" val="4038325488"/>
                    </a:ext>
                  </a:extLst>
                </a:gridCol>
                <a:gridCol w="1103716">
                  <a:extLst>
                    <a:ext uri="{9D8B030D-6E8A-4147-A177-3AD203B41FA5}">
                      <a16:colId xmlns:a16="http://schemas.microsoft.com/office/drawing/2014/main" val="1565804108"/>
                    </a:ext>
                  </a:extLst>
                </a:gridCol>
                <a:gridCol w="1103716">
                  <a:extLst>
                    <a:ext uri="{9D8B030D-6E8A-4147-A177-3AD203B41FA5}">
                      <a16:colId xmlns:a16="http://schemas.microsoft.com/office/drawing/2014/main" val="1742703247"/>
                    </a:ext>
                  </a:extLst>
                </a:gridCol>
              </a:tblGrid>
              <a:tr h="341712">
                <a:tc gridSpan="3">
                  <a:txBody>
                    <a:bodyPr/>
                    <a:lstStyle/>
                    <a:p>
                      <a:pPr algn="ctr"/>
                      <a:r>
                        <a:rPr lang="en-US" sz="1600" dirty="0">
                          <a:latin typeface="+mn-lt"/>
                        </a:rPr>
                        <a:t>Narrative Maneuvers</a:t>
                      </a:r>
                    </a:p>
                  </a:txBody>
                  <a:tcPr/>
                </a:tc>
                <a:tc hMerge="1">
                  <a:txBody>
                    <a:bodyPr/>
                    <a:lstStyle/>
                    <a:p>
                      <a:endParaRPr/>
                    </a:p>
                  </a:txBody>
                  <a:tcPr/>
                </a:tc>
                <a:tc hMerge="1">
                  <a:txBody>
                    <a:bodyPr/>
                    <a:lstStyle/>
                    <a:p>
                      <a:endParaRPr lang="en-US" dirty="0"/>
                    </a:p>
                  </a:txBody>
                  <a:tcPr/>
                </a:tc>
                <a:tc gridSpan="3">
                  <a:txBody>
                    <a:bodyPr/>
                    <a:lstStyle/>
                    <a:p>
                      <a:pPr algn="ctr"/>
                      <a:r>
                        <a:rPr lang="en-US" sz="1600" dirty="0">
                          <a:latin typeface="+mn-lt"/>
                        </a:rPr>
                        <a:t>Network Maneuvers</a:t>
                      </a:r>
                    </a:p>
                  </a:txBody>
                  <a:tcPr>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3501961200"/>
                  </a:ext>
                </a:extLst>
              </a:tr>
              <a:tr h="551996">
                <a:tc gridSpan="3">
                  <a:txBody>
                    <a:bodyPr/>
                    <a:lstStyle/>
                    <a:p>
                      <a:r>
                        <a:rPr lang="en-US" sz="1200" dirty="0">
                          <a:latin typeface="+mn-lt"/>
                        </a:rPr>
                        <a:t>Impact what is being said and how it is being said</a:t>
                      </a:r>
                    </a:p>
                  </a:txBody>
                  <a:tcPr>
                    <a:lnR w="12700" cap="flat" cmpd="sng" algn="ctr">
                      <a:solidFill>
                        <a:schemeClr val="tx1"/>
                      </a:solidFill>
                      <a:prstDash val="solid"/>
                      <a:round/>
                      <a:headEnd type="none" w="med" len="med"/>
                      <a:tailEnd type="none" w="med" len="med"/>
                    </a:lnR>
                    <a:solidFill>
                      <a:schemeClr val="accent3">
                        <a:lumMod val="90000"/>
                      </a:schemeClr>
                    </a:solidFill>
                  </a:tcPr>
                </a:tc>
                <a:tc hMerge="1">
                  <a:txBody>
                    <a:bodyPr/>
                    <a:lstStyle/>
                    <a:p>
                      <a:endParaRPr/>
                    </a:p>
                  </a:txBody>
                  <a:tcPr/>
                </a:tc>
                <a:tc hMerge="1">
                  <a:txBody>
                    <a:bodyPr/>
                    <a:lstStyle/>
                    <a:p>
                      <a:endParaRPr lang="en-US" dirty="0"/>
                    </a:p>
                  </a:txBody>
                  <a:tcPr/>
                </a:tc>
                <a:tc gridSpan="3">
                  <a:txBody>
                    <a:bodyPr/>
                    <a:lstStyle/>
                    <a:p>
                      <a:r>
                        <a:rPr lang="en-US" sz="1200" dirty="0">
                          <a:latin typeface="+mn-lt"/>
                        </a:rPr>
                        <a:t>“Community” maneuvers. Alter who is connected to whom, the strength of those connections, and so alters who is influential and what groups exist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0000"/>
                      </a:schemeClr>
                    </a:solidFill>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152052374"/>
                  </a:ext>
                </a:extLst>
              </a:tr>
              <a:tr h="446854">
                <a:tc>
                  <a:txBody>
                    <a:bodyPr/>
                    <a:lstStyle/>
                    <a:p>
                      <a:r>
                        <a:rPr lang="en-US" sz="1400" b="1" dirty="0">
                          <a:latin typeface="+mn-lt"/>
                        </a:rPr>
                        <a:t>Emotional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Develop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Counter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Individual Centric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Unmake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310921829"/>
                  </a:ext>
                </a:extLst>
              </a:tr>
              <a:tr h="319807">
                <a:tc>
                  <a:txBody>
                    <a:bodyPr/>
                    <a:lstStyle/>
                    <a:p>
                      <a:r>
                        <a:rPr lang="en-US" dirty="0">
                          <a:latin typeface="+mn-lt"/>
                        </a:rPr>
                        <a:t>Excite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Explain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Distort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r>
                        <a:rPr lang="en-US" dirty="0">
                          <a:latin typeface="+mn-lt"/>
                        </a:rPr>
                        <a:t>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Narrow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extLst>
                  <a:ext uri="{0D108BD9-81ED-4DB2-BD59-A6C34878D82A}">
                    <a16:rowId xmlns:a16="http://schemas.microsoft.com/office/drawing/2014/main" val="919065477"/>
                  </a:ext>
                </a:extLst>
              </a:tr>
              <a:tr h="319807">
                <a:tc>
                  <a:txBody>
                    <a:bodyPr/>
                    <a:lstStyle/>
                    <a:p>
                      <a:r>
                        <a:rPr lang="en-US" dirty="0">
                          <a:latin typeface="+mn-lt"/>
                        </a:rPr>
                        <a:t>Dismay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Engage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Dismiss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Bridge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Neutralize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51482825"/>
                  </a:ext>
                </a:extLst>
              </a:tr>
              <a:tr h="269679">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Enhance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Distract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Neglect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extLst>
                  <a:ext uri="{0D108BD9-81ED-4DB2-BD59-A6C34878D82A}">
                    <a16:rowId xmlns:a16="http://schemas.microsoft.com/office/drawing/2014/main" val="4241650351"/>
                  </a:ext>
                </a:extLst>
              </a:tr>
            </a:tbl>
          </a:graphicData>
        </a:graphic>
      </p:graphicFrame>
    </p:spTree>
    <p:extLst>
      <p:ext uri="{BB962C8B-B14F-4D97-AF65-F5344CB8AC3E}">
        <p14:creationId xmlns:p14="http://schemas.microsoft.com/office/powerpoint/2010/main" val="8645593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4AD0C-D366-E462-2CA9-E01ECF388493}"/>
              </a:ext>
            </a:extLst>
          </p:cNvPr>
          <p:cNvSpPr>
            <a:spLocks noGrp="1"/>
          </p:cNvSpPr>
          <p:nvPr>
            <p:ph type="title"/>
          </p:nvPr>
        </p:nvSpPr>
        <p:spPr/>
        <p:txBody>
          <a:bodyPr/>
          <a:lstStyle/>
          <a:p>
            <a:r>
              <a:rPr lang="en-US" dirty="0"/>
              <a:t>BEND-CUE evaluation</a:t>
            </a:r>
          </a:p>
        </p:txBody>
      </p:sp>
      <p:sp>
        <p:nvSpPr>
          <p:cNvPr id="4" name="Slide Number Placeholder 3">
            <a:extLst>
              <a:ext uri="{FF2B5EF4-FFF2-40B4-BE49-F238E27FC236}">
                <a16:creationId xmlns:a16="http://schemas.microsoft.com/office/drawing/2014/main" id="{DAE27F7B-A983-5905-B74F-813C6A2313B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30</a:t>
            </a:fld>
            <a:endParaRPr lang="en-US"/>
          </a:p>
        </p:txBody>
      </p:sp>
      <p:pic>
        <p:nvPicPr>
          <p:cNvPr id="18" name="Picture 17" descr="A screenshot of a chart&#10;&#10;Description automatically generated">
            <a:extLst>
              <a:ext uri="{FF2B5EF4-FFF2-40B4-BE49-F238E27FC236}">
                <a16:creationId xmlns:a16="http://schemas.microsoft.com/office/drawing/2014/main" id="{0CC1C3A0-8B98-238E-DDDF-4BCCC54E371F}"/>
              </a:ext>
            </a:extLst>
          </p:cNvPr>
          <p:cNvPicPr>
            <a:picLocks noChangeAspect="1"/>
          </p:cNvPicPr>
          <p:nvPr/>
        </p:nvPicPr>
        <p:blipFill>
          <a:blip r:embed="rId2"/>
          <a:stretch>
            <a:fillRect/>
          </a:stretch>
        </p:blipFill>
        <p:spPr>
          <a:xfrm>
            <a:off x="3885309" y="1832524"/>
            <a:ext cx="5328140" cy="4752687"/>
          </a:xfrm>
          <a:prstGeom prst="rect">
            <a:avLst/>
          </a:prstGeom>
        </p:spPr>
      </p:pic>
      <p:sp>
        <p:nvSpPr>
          <p:cNvPr id="21" name="TextBox 20">
            <a:extLst>
              <a:ext uri="{FF2B5EF4-FFF2-40B4-BE49-F238E27FC236}">
                <a16:creationId xmlns:a16="http://schemas.microsoft.com/office/drawing/2014/main" id="{85DFA779-DBD7-60E4-0FE2-018AA1E9B303}"/>
              </a:ext>
            </a:extLst>
          </p:cNvPr>
          <p:cNvSpPr txBox="1"/>
          <p:nvPr/>
        </p:nvSpPr>
        <p:spPr>
          <a:xfrm>
            <a:off x="588757" y="1940090"/>
            <a:ext cx="3072702" cy="1015663"/>
          </a:xfrm>
          <a:prstGeom prst="rect">
            <a:avLst/>
          </a:prstGeom>
          <a:noFill/>
        </p:spPr>
        <p:txBody>
          <a:bodyPr wrap="square" rtlCol="0">
            <a:spAutoFit/>
          </a:bodyPr>
          <a:lstStyle/>
          <a:p>
            <a:r>
              <a:rPr lang="en-US" sz="2000" b="1" dirty="0"/>
              <a:t>Are there realistic looking BEND maneuvers in the data?</a:t>
            </a:r>
          </a:p>
        </p:txBody>
      </p:sp>
    </p:spTree>
    <p:extLst>
      <p:ext uri="{BB962C8B-B14F-4D97-AF65-F5344CB8AC3E}">
        <p14:creationId xmlns:p14="http://schemas.microsoft.com/office/powerpoint/2010/main" val="3984539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540B2-A5FF-D406-237E-F74FED96D6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EC1C9-79FF-7309-242A-008D5BFE9E83}"/>
              </a:ext>
            </a:extLst>
          </p:cNvPr>
          <p:cNvSpPr>
            <a:spLocks noGrp="1"/>
          </p:cNvSpPr>
          <p:nvPr>
            <p:ph type="title"/>
          </p:nvPr>
        </p:nvSpPr>
        <p:spPr/>
        <p:txBody>
          <a:bodyPr/>
          <a:lstStyle/>
          <a:p>
            <a:r>
              <a:rPr lang="en-US" dirty="0"/>
              <a:t>BEND-CUE evaluation</a:t>
            </a:r>
          </a:p>
        </p:txBody>
      </p:sp>
      <p:sp>
        <p:nvSpPr>
          <p:cNvPr id="4" name="Slide Number Placeholder 3">
            <a:extLst>
              <a:ext uri="{FF2B5EF4-FFF2-40B4-BE49-F238E27FC236}">
                <a16:creationId xmlns:a16="http://schemas.microsoft.com/office/drawing/2014/main" id="{7B94675E-3524-D53E-533B-A0593775BAE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pic>
        <p:nvPicPr>
          <p:cNvPr id="8" name="Picture 7" descr="A screenshot of a chart&#10;&#10;Description automatically generated">
            <a:extLst>
              <a:ext uri="{FF2B5EF4-FFF2-40B4-BE49-F238E27FC236}">
                <a16:creationId xmlns:a16="http://schemas.microsoft.com/office/drawing/2014/main" id="{4E425A91-881F-1F9F-1186-D8C3543B12B2}"/>
              </a:ext>
            </a:extLst>
          </p:cNvPr>
          <p:cNvPicPr>
            <a:picLocks noChangeAspect="1"/>
          </p:cNvPicPr>
          <p:nvPr/>
        </p:nvPicPr>
        <p:blipFill>
          <a:blip r:embed="rId2"/>
          <a:stretch>
            <a:fillRect/>
          </a:stretch>
        </p:blipFill>
        <p:spPr>
          <a:xfrm>
            <a:off x="378179" y="1780873"/>
            <a:ext cx="2296645" cy="1732053"/>
          </a:xfrm>
          <a:prstGeom prst="rect">
            <a:avLst/>
          </a:prstGeom>
        </p:spPr>
      </p:pic>
      <p:pic>
        <p:nvPicPr>
          <p:cNvPr id="6" name="Picture 5" descr="A colorful squares with black and white text&#10;&#10;Description automatically generated with medium confidence">
            <a:extLst>
              <a:ext uri="{FF2B5EF4-FFF2-40B4-BE49-F238E27FC236}">
                <a16:creationId xmlns:a16="http://schemas.microsoft.com/office/drawing/2014/main" id="{2B11347A-ED7D-A520-219E-1ABD51F0DCAB}"/>
              </a:ext>
            </a:extLst>
          </p:cNvPr>
          <p:cNvPicPr>
            <a:picLocks noChangeAspect="1"/>
          </p:cNvPicPr>
          <p:nvPr/>
        </p:nvPicPr>
        <p:blipFill>
          <a:blip r:embed="rId3"/>
          <a:stretch>
            <a:fillRect/>
          </a:stretch>
        </p:blipFill>
        <p:spPr>
          <a:xfrm>
            <a:off x="2532555" y="1811182"/>
            <a:ext cx="2443305" cy="1701744"/>
          </a:xfrm>
          <a:prstGeom prst="rect">
            <a:avLst/>
          </a:prstGeom>
        </p:spPr>
      </p:pic>
      <p:pic>
        <p:nvPicPr>
          <p:cNvPr id="10" name="Picture 9" descr="A screenshot of a graph&#10;&#10;Description automatically generated">
            <a:extLst>
              <a:ext uri="{FF2B5EF4-FFF2-40B4-BE49-F238E27FC236}">
                <a16:creationId xmlns:a16="http://schemas.microsoft.com/office/drawing/2014/main" id="{68F9C9E7-079D-DE62-9067-ECACC014608D}"/>
              </a:ext>
            </a:extLst>
          </p:cNvPr>
          <p:cNvPicPr>
            <a:picLocks noChangeAspect="1"/>
          </p:cNvPicPr>
          <p:nvPr/>
        </p:nvPicPr>
        <p:blipFill>
          <a:blip r:embed="rId4"/>
          <a:stretch>
            <a:fillRect/>
          </a:stretch>
        </p:blipFill>
        <p:spPr>
          <a:xfrm>
            <a:off x="6500643" y="1762308"/>
            <a:ext cx="2099324" cy="1799492"/>
          </a:xfrm>
          <a:prstGeom prst="rect">
            <a:avLst/>
          </a:prstGeom>
        </p:spPr>
      </p:pic>
      <p:sp>
        <p:nvSpPr>
          <p:cNvPr id="11" name="Equals 10">
            <a:extLst>
              <a:ext uri="{FF2B5EF4-FFF2-40B4-BE49-F238E27FC236}">
                <a16:creationId xmlns:a16="http://schemas.microsoft.com/office/drawing/2014/main" id="{C578813E-6E2F-62A5-CDE3-72B68B88A397}"/>
              </a:ext>
            </a:extLst>
          </p:cNvPr>
          <p:cNvSpPr/>
          <p:nvPr/>
        </p:nvSpPr>
        <p:spPr>
          <a:xfrm>
            <a:off x="5475647" y="2289989"/>
            <a:ext cx="649459" cy="649459"/>
          </a:xfrm>
          <a:prstGeom prst="mathEqual">
            <a:avLst>
              <a:gd name="adj1" fmla="val 13103"/>
              <a:gd name="adj2" fmla="val 10093"/>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descr="A screenshot of a computer screen&#10;&#10;Description automatically generated">
            <a:extLst>
              <a:ext uri="{FF2B5EF4-FFF2-40B4-BE49-F238E27FC236}">
                <a16:creationId xmlns:a16="http://schemas.microsoft.com/office/drawing/2014/main" id="{4202A504-ACDC-B2B9-C527-990FFB96A67F}"/>
              </a:ext>
            </a:extLst>
          </p:cNvPr>
          <p:cNvPicPr>
            <a:picLocks noChangeAspect="1"/>
          </p:cNvPicPr>
          <p:nvPr/>
        </p:nvPicPr>
        <p:blipFill>
          <a:blip r:embed="rId5"/>
          <a:stretch>
            <a:fillRect/>
          </a:stretch>
        </p:blipFill>
        <p:spPr>
          <a:xfrm>
            <a:off x="7779800" y="4133228"/>
            <a:ext cx="2146561" cy="1842197"/>
          </a:xfrm>
          <a:prstGeom prst="rect">
            <a:avLst/>
          </a:prstGeom>
        </p:spPr>
      </p:pic>
      <p:pic>
        <p:nvPicPr>
          <p:cNvPr id="15" name="Picture 14" descr="A screenshot of a grid&#10;&#10;Description automatically generated">
            <a:extLst>
              <a:ext uri="{FF2B5EF4-FFF2-40B4-BE49-F238E27FC236}">
                <a16:creationId xmlns:a16="http://schemas.microsoft.com/office/drawing/2014/main" id="{EFD8B8F1-51A1-80AF-B553-E38CC09E60FC}"/>
              </a:ext>
            </a:extLst>
          </p:cNvPr>
          <p:cNvPicPr>
            <a:picLocks noChangeAspect="1"/>
          </p:cNvPicPr>
          <p:nvPr/>
        </p:nvPicPr>
        <p:blipFill>
          <a:blip r:embed="rId6"/>
          <a:stretch>
            <a:fillRect/>
          </a:stretch>
        </p:blipFill>
        <p:spPr>
          <a:xfrm>
            <a:off x="2976920" y="4164361"/>
            <a:ext cx="2053406" cy="1761827"/>
          </a:xfrm>
          <a:prstGeom prst="rect">
            <a:avLst/>
          </a:prstGeom>
        </p:spPr>
      </p:pic>
      <p:sp>
        <p:nvSpPr>
          <p:cNvPr id="16" name="TextBox 15">
            <a:extLst>
              <a:ext uri="{FF2B5EF4-FFF2-40B4-BE49-F238E27FC236}">
                <a16:creationId xmlns:a16="http://schemas.microsoft.com/office/drawing/2014/main" id="{F7378AC3-2F0F-67C5-C273-C063DE98F97F}"/>
              </a:ext>
            </a:extLst>
          </p:cNvPr>
          <p:cNvSpPr txBox="1"/>
          <p:nvPr/>
        </p:nvSpPr>
        <p:spPr>
          <a:xfrm>
            <a:off x="8876230" y="2154222"/>
            <a:ext cx="3072702" cy="1015663"/>
          </a:xfrm>
          <a:prstGeom prst="rect">
            <a:avLst/>
          </a:prstGeom>
          <a:noFill/>
        </p:spPr>
        <p:txBody>
          <a:bodyPr wrap="square" rtlCol="0">
            <a:spAutoFit/>
          </a:bodyPr>
          <a:lstStyle/>
          <a:p>
            <a:r>
              <a:rPr lang="en-US" sz="2000" b="1" dirty="0"/>
              <a:t>Are there realistic looking BEND maneuvers in the data?</a:t>
            </a:r>
          </a:p>
        </p:txBody>
      </p:sp>
      <p:pic>
        <p:nvPicPr>
          <p:cNvPr id="18" name="Picture 17" descr="A screenshot of a chart&#10;&#10;Description automatically generated">
            <a:extLst>
              <a:ext uri="{FF2B5EF4-FFF2-40B4-BE49-F238E27FC236}">
                <a16:creationId xmlns:a16="http://schemas.microsoft.com/office/drawing/2014/main" id="{7F669E66-F6E4-2BF3-1C78-09A429BFCDF8}"/>
              </a:ext>
            </a:extLst>
          </p:cNvPr>
          <p:cNvPicPr>
            <a:picLocks noChangeAspect="1"/>
          </p:cNvPicPr>
          <p:nvPr/>
        </p:nvPicPr>
        <p:blipFill>
          <a:blip r:embed="rId7"/>
          <a:stretch>
            <a:fillRect/>
          </a:stretch>
        </p:blipFill>
        <p:spPr>
          <a:xfrm>
            <a:off x="317398" y="4164361"/>
            <a:ext cx="2146561" cy="1914727"/>
          </a:xfrm>
          <a:prstGeom prst="rect">
            <a:avLst/>
          </a:prstGeom>
        </p:spPr>
      </p:pic>
      <p:pic>
        <p:nvPicPr>
          <p:cNvPr id="20" name="Picture 19" descr="A screenshot of a computer game&#10;&#10;Description automatically generated">
            <a:extLst>
              <a:ext uri="{FF2B5EF4-FFF2-40B4-BE49-F238E27FC236}">
                <a16:creationId xmlns:a16="http://schemas.microsoft.com/office/drawing/2014/main" id="{D0E4E5C6-E609-BC1E-53D5-C0E056945E3F}"/>
              </a:ext>
            </a:extLst>
          </p:cNvPr>
          <p:cNvPicPr>
            <a:picLocks noChangeAspect="1"/>
          </p:cNvPicPr>
          <p:nvPr/>
        </p:nvPicPr>
        <p:blipFill>
          <a:blip r:embed="rId8"/>
          <a:stretch>
            <a:fillRect/>
          </a:stretch>
        </p:blipFill>
        <p:spPr>
          <a:xfrm>
            <a:off x="5310196" y="4133228"/>
            <a:ext cx="2146561" cy="1828895"/>
          </a:xfrm>
          <a:prstGeom prst="rect">
            <a:avLst/>
          </a:prstGeom>
        </p:spPr>
      </p:pic>
      <p:sp>
        <p:nvSpPr>
          <p:cNvPr id="5" name="Oval 4">
            <a:extLst>
              <a:ext uri="{FF2B5EF4-FFF2-40B4-BE49-F238E27FC236}">
                <a16:creationId xmlns:a16="http://schemas.microsoft.com/office/drawing/2014/main" id="{97872811-67AE-0D1A-152C-2370E9BAF7D3}"/>
              </a:ext>
            </a:extLst>
          </p:cNvPr>
          <p:cNvSpPr/>
          <p:nvPr/>
        </p:nvSpPr>
        <p:spPr>
          <a:xfrm>
            <a:off x="4855531" y="3218499"/>
            <a:ext cx="154633" cy="15463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246DE09-236F-90F0-D51B-5F9C50FBB020}"/>
              </a:ext>
            </a:extLst>
          </p:cNvPr>
          <p:cNvSpPr/>
          <p:nvPr/>
        </p:nvSpPr>
        <p:spPr>
          <a:xfrm>
            <a:off x="5043299" y="3218499"/>
            <a:ext cx="154633" cy="15463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6FCB2A5-5692-32FC-7C6A-974092419F65}"/>
              </a:ext>
            </a:extLst>
          </p:cNvPr>
          <p:cNvSpPr/>
          <p:nvPr/>
        </p:nvSpPr>
        <p:spPr>
          <a:xfrm>
            <a:off x="5236082" y="3218498"/>
            <a:ext cx="154633" cy="154633"/>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97027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9B42A-08F2-4F1D-926A-525FDC4B9D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D56AE2-506F-2526-0262-8CE24A35E156}"/>
              </a:ext>
            </a:extLst>
          </p:cNvPr>
          <p:cNvSpPr>
            <a:spLocks noGrp="1"/>
          </p:cNvSpPr>
          <p:nvPr>
            <p:ph type="title"/>
          </p:nvPr>
        </p:nvSpPr>
        <p:spPr/>
        <p:txBody>
          <a:bodyPr/>
          <a:lstStyle/>
          <a:p>
            <a:r>
              <a:rPr lang="en-US" dirty="0"/>
              <a:t>BEND-CUE evaluation</a:t>
            </a:r>
          </a:p>
        </p:txBody>
      </p:sp>
      <p:sp>
        <p:nvSpPr>
          <p:cNvPr id="4" name="Slide Number Placeholder 3">
            <a:extLst>
              <a:ext uri="{FF2B5EF4-FFF2-40B4-BE49-F238E27FC236}">
                <a16:creationId xmlns:a16="http://schemas.microsoft.com/office/drawing/2014/main" id="{F072C6D0-29EE-1D97-D247-4CA52A8A1E4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12" name="Picture 11" descr="A screenshot of a computer game&#10;&#10;Description automatically generated">
            <a:extLst>
              <a:ext uri="{FF2B5EF4-FFF2-40B4-BE49-F238E27FC236}">
                <a16:creationId xmlns:a16="http://schemas.microsoft.com/office/drawing/2014/main" id="{77ACDD0C-037D-7226-BFCA-24A9976611FE}"/>
              </a:ext>
            </a:extLst>
          </p:cNvPr>
          <p:cNvPicPr>
            <a:picLocks noChangeAspect="1"/>
          </p:cNvPicPr>
          <p:nvPr/>
        </p:nvPicPr>
        <p:blipFill>
          <a:blip r:embed="rId2"/>
          <a:stretch>
            <a:fillRect/>
          </a:stretch>
        </p:blipFill>
        <p:spPr>
          <a:xfrm>
            <a:off x="7003642" y="2516618"/>
            <a:ext cx="4001343" cy="3409190"/>
          </a:xfrm>
          <a:prstGeom prst="rect">
            <a:avLst/>
          </a:prstGeom>
        </p:spPr>
      </p:pic>
      <p:pic>
        <p:nvPicPr>
          <p:cNvPr id="14" name="Picture 13" descr="A blue and white squares with black text&#10;&#10;Description automatically generated">
            <a:extLst>
              <a:ext uri="{FF2B5EF4-FFF2-40B4-BE49-F238E27FC236}">
                <a16:creationId xmlns:a16="http://schemas.microsoft.com/office/drawing/2014/main" id="{C7BE7B92-C358-A72E-51A3-24660F1234B5}"/>
              </a:ext>
            </a:extLst>
          </p:cNvPr>
          <p:cNvPicPr>
            <a:picLocks noChangeAspect="1"/>
          </p:cNvPicPr>
          <p:nvPr/>
        </p:nvPicPr>
        <p:blipFill>
          <a:blip r:embed="rId3"/>
          <a:stretch>
            <a:fillRect/>
          </a:stretch>
        </p:blipFill>
        <p:spPr>
          <a:xfrm>
            <a:off x="365852" y="1731996"/>
            <a:ext cx="5812210" cy="4946147"/>
          </a:xfrm>
          <a:prstGeom prst="rect">
            <a:avLst/>
          </a:prstGeom>
        </p:spPr>
      </p:pic>
      <p:sp>
        <p:nvSpPr>
          <p:cNvPr id="19" name="TextBox 18">
            <a:extLst>
              <a:ext uri="{FF2B5EF4-FFF2-40B4-BE49-F238E27FC236}">
                <a16:creationId xmlns:a16="http://schemas.microsoft.com/office/drawing/2014/main" id="{2815FE26-2384-22FA-033D-32C605C6274D}"/>
              </a:ext>
            </a:extLst>
          </p:cNvPr>
          <p:cNvSpPr txBox="1"/>
          <p:nvPr/>
        </p:nvSpPr>
        <p:spPr>
          <a:xfrm>
            <a:off x="6534264" y="1732133"/>
            <a:ext cx="5457109" cy="707886"/>
          </a:xfrm>
          <a:prstGeom prst="rect">
            <a:avLst/>
          </a:prstGeom>
          <a:noFill/>
        </p:spPr>
        <p:txBody>
          <a:bodyPr wrap="square" rtlCol="0">
            <a:spAutoFit/>
          </a:bodyPr>
          <a:lstStyle/>
          <a:p>
            <a:r>
              <a:rPr lang="en-US" sz="2000" b="1" dirty="0"/>
              <a:t>Are the BEND maneuvers my actors intended to do reflected in their messages?</a:t>
            </a:r>
          </a:p>
        </p:txBody>
      </p:sp>
    </p:spTree>
    <p:extLst>
      <p:ext uri="{BB962C8B-B14F-4D97-AF65-F5344CB8AC3E}">
        <p14:creationId xmlns:p14="http://schemas.microsoft.com/office/powerpoint/2010/main" val="19711786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1507-B32F-B427-0033-EAF2B92E1E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4E668-D508-AD8B-B229-EE76C79DA781}"/>
              </a:ext>
            </a:extLst>
          </p:cNvPr>
          <p:cNvSpPr>
            <a:spLocks noGrp="1"/>
          </p:cNvSpPr>
          <p:nvPr>
            <p:ph type="title"/>
          </p:nvPr>
        </p:nvSpPr>
        <p:spPr/>
        <p:txBody>
          <a:bodyPr/>
          <a:lstStyle/>
          <a:p>
            <a:r>
              <a:rPr lang="en-US" dirty="0"/>
              <a:t>BEND Framework Improvements</a:t>
            </a:r>
          </a:p>
        </p:txBody>
      </p:sp>
      <p:sp>
        <p:nvSpPr>
          <p:cNvPr id="4" name="Slide Number Placeholder 3">
            <a:extLst>
              <a:ext uri="{FF2B5EF4-FFF2-40B4-BE49-F238E27FC236}">
                <a16:creationId xmlns:a16="http://schemas.microsoft.com/office/drawing/2014/main" id="{737F4B9C-23A8-A906-A442-4FF441EB40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spTree>
    <p:extLst>
      <p:ext uri="{BB962C8B-B14F-4D97-AF65-F5344CB8AC3E}">
        <p14:creationId xmlns:p14="http://schemas.microsoft.com/office/powerpoint/2010/main" val="40719602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2222530-D51D-83AE-64BE-04D0C8B208D8}"/>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C45D7BA7-1B63-CD80-F472-C7AF85D0C2C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Synthetic Data Generation</a:t>
            </a:r>
            <a:endParaRPr sz="3900" dirty="0"/>
          </a:p>
        </p:txBody>
      </p:sp>
      <p:sp>
        <p:nvSpPr>
          <p:cNvPr id="127" name="Google Shape;127;g227a5b56a84_0_7">
            <a:extLst>
              <a:ext uri="{FF2B5EF4-FFF2-40B4-BE49-F238E27FC236}">
                <a16:creationId xmlns:a16="http://schemas.microsoft.com/office/drawing/2014/main" id="{8CD75BA6-0B72-FCC9-9813-960193AB9C4C}"/>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34</a:t>
            </a:fld>
            <a:endParaRPr/>
          </a:p>
        </p:txBody>
      </p:sp>
      <p:sp>
        <p:nvSpPr>
          <p:cNvPr id="31" name="Rectangle 30">
            <a:extLst>
              <a:ext uri="{FF2B5EF4-FFF2-40B4-BE49-F238E27FC236}">
                <a16:creationId xmlns:a16="http://schemas.microsoft.com/office/drawing/2014/main" id="{9F428834-FB93-AB75-0117-80408DB5CEFE}"/>
              </a:ext>
            </a:extLst>
          </p:cNvPr>
          <p:cNvSpPr/>
          <p:nvPr/>
        </p:nvSpPr>
        <p:spPr>
          <a:xfrm>
            <a:off x="6319529" y="3539424"/>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AESOP</a:t>
            </a:r>
          </a:p>
        </p:txBody>
      </p:sp>
      <p:sp>
        <p:nvSpPr>
          <p:cNvPr id="33" name="Rectangle 32">
            <a:extLst>
              <a:ext uri="{FF2B5EF4-FFF2-40B4-BE49-F238E27FC236}">
                <a16:creationId xmlns:a16="http://schemas.microsoft.com/office/drawing/2014/main" id="{93AB260D-C5EC-4003-B2B7-C041B5996036}"/>
              </a:ext>
            </a:extLst>
          </p:cNvPr>
          <p:cNvSpPr/>
          <p:nvPr/>
        </p:nvSpPr>
        <p:spPr>
          <a:xfrm>
            <a:off x="3427284" y="2389498"/>
            <a:ext cx="1275695" cy="500512"/>
          </a:xfrm>
          <a:prstGeom prst="rect">
            <a:avLst/>
          </a:prstGeom>
          <a:solidFill>
            <a:srgbClr val="ADD1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MOMUS</a:t>
            </a:r>
          </a:p>
        </p:txBody>
      </p:sp>
      <p:sp>
        <p:nvSpPr>
          <p:cNvPr id="34" name="Rectangle 33">
            <a:extLst>
              <a:ext uri="{FF2B5EF4-FFF2-40B4-BE49-F238E27FC236}">
                <a16:creationId xmlns:a16="http://schemas.microsoft.com/office/drawing/2014/main" id="{2DC6C9E9-D177-CF31-CB50-F168D65DC1EB}"/>
              </a:ext>
            </a:extLst>
          </p:cNvPr>
          <p:cNvSpPr/>
          <p:nvPr/>
        </p:nvSpPr>
        <p:spPr>
          <a:xfrm>
            <a:off x="3427085" y="48068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35" name="Rectangle 34">
            <a:extLst>
              <a:ext uri="{FF2B5EF4-FFF2-40B4-BE49-F238E27FC236}">
                <a16:creationId xmlns:a16="http://schemas.microsoft.com/office/drawing/2014/main" id="{74309F75-FD64-C382-F712-D66E9C59FDA7}"/>
              </a:ext>
            </a:extLst>
          </p:cNvPr>
          <p:cNvSpPr/>
          <p:nvPr/>
        </p:nvSpPr>
        <p:spPr>
          <a:xfrm>
            <a:off x="3427286" y="3539382"/>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cxnSp>
        <p:nvCxnSpPr>
          <p:cNvPr id="36" name="Connector: Elbow 35">
            <a:extLst>
              <a:ext uri="{FF2B5EF4-FFF2-40B4-BE49-F238E27FC236}">
                <a16:creationId xmlns:a16="http://schemas.microsoft.com/office/drawing/2014/main" id="{D2C4D791-0F0A-54D6-B95A-DD168ED5CE6C}"/>
              </a:ext>
            </a:extLst>
          </p:cNvPr>
          <p:cNvCxnSpPr>
            <a:cxnSpLocks/>
            <a:stCxn id="35" idx="2"/>
            <a:endCxn id="34" idx="0"/>
          </p:cNvCxnSpPr>
          <p:nvPr/>
        </p:nvCxnSpPr>
        <p:spPr>
          <a:xfrm rot="5400000">
            <a:off x="3681574" y="4423254"/>
            <a:ext cx="766921" cy="201"/>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6EE7A8F7-720E-7583-155D-A903ADECC3DB}"/>
              </a:ext>
            </a:extLst>
          </p:cNvPr>
          <p:cNvCxnSpPr>
            <a:cxnSpLocks/>
            <a:stCxn id="35" idx="0"/>
            <a:endCxn id="33" idx="2"/>
          </p:cNvCxnSpPr>
          <p:nvPr/>
        </p:nvCxnSpPr>
        <p:spPr>
          <a:xfrm rot="16200000" flipV="1">
            <a:off x="3740447" y="3214695"/>
            <a:ext cx="649372" cy="2"/>
          </a:xfrm>
          <a:prstGeom prst="bentConnector3">
            <a:avLst>
              <a:gd name="adj1" fmla="val 5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DE853FB0-4B47-DB9D-3D78-BC00DA3F8DBB}"/>
              </a:ext>
            </a:extLst>
          </p:cNvPr>
          <p:cNvCxnSpPr>
            <a:cxnSpLocks/>
            <a:stCxn id="33" idx="1"/>
            <a:endCxn id="35" idx="1"/>
          </p:cNvCxnSpPr>
          <p:nvPr/>
        </p:nvCxnSpPr>
        <p:spPr>
          <a:xfrm rot="10800000" flipH="1" flipV="1">
            <a:off x="3427284" y="2639754"/>
            <a:ext cx="2" cy="1149884"/>
          </a:xfrm>
          <a:prstGeom prst="bentConnector3">
            <a:avLst>
              <a:gd name="adj1" fmla="val -11430000000"/>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AD277338-1D2E-F0B9-1055-955B2758EB8B}"/>
              </a:ext>
            </a:extLst>
          </p:cNvPr>
          <p:cNvCxnSpPr>
            <a:cxnSpLocks/>
            <a:stCxn id="31" idx="1"/>
            <a:endCxn id="35" idx="3"/>
          </p:cNvCxnSpPr>
          <p:nvPr/>
        </p:nvCxnSpPr>
        <p:spPr>
          <a:xfrm rot="10800000">
            <a:off x="4702981" y="3789638"/>
            <a:ext cx="1616548" cy="42"/>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85D0BEA2-06C2-6231-942A-13DF16EE77EF}"/>
              </a:ext>
            </a:extLst>
          </p:cNvPr>
          <p:cNvSpPr txBox="1"/>
          <p:nvPr/>
        </p:nvSpPr>
        <p:spPr>
          <a:xfrm>
            <a:off x="4939084" y="3327115"/>
            <a:ext cx="1131325" cy="400110"/>
          </a:xfrm>
          <a:prstGeom prst="rect">
            <a:avLst/>
          </a:prstGeom>
          <a:noFill/>
        </p:spPr>
        <p:txBody>
          <a:bodyPr wrap="square" rtlCol="0">
            <a:spAutoFit/>
          </a:bodyPr>
          <a:lstStyle/>
          <a:p>
            <a:pPr algn="ctr"/>
            <a:r>
              <a:rPr lang="en-US" sz="1000" dirty="0"/>
              <a:t>Synthetic Templates</a:t>
            </a:r>
          </a:p>
        </p:txBody>
      </p:sp>
      <p:sp>
        <p:nvSpPr>
          <p:cNvPr id="41" name="TextBox 40">
            <a:extLst>
              <a:ext uri="{FF2B5EF4-FFF2-40B4-BE49-F238E27FC236}">
                <a16:creationId xmlns:a16="http://schemas.microsoft.com/office/drawing/2014/main" id="{7107E706-DB9B-2BD0-F47B-C7F35B0CCAE1}"/>
              </a:ext>
            </a:extLst>
          </p:cNvPr>
          <p:cNvSpPr txBox="1"/>
          <p:nvPr/>
        </p:nvSpPr>
        <p:spPr>
          <a:xfrm>
            <a:off x="3153552" y="2932061"/>
            <a:ext cx="911579" cy="553998"/>
          </a:xfrm>
          <a:prstGeom prst="rect">
            <a:avLst/>
          </a:prstGeom>
          <a:noFill/>
        </p:spPr>
        <p:txBody>
          <a:bodyPr wrap="square" rtlCol="0">
            <a:spAutoFit/>
          </a:bodyPr>
          <a:lstStyle/>
          <a:p>
            <a:pPr algn="ctr"/>
            <a:r>
              <a:rPr lang="en-US" sz="1000" dirty="0"/>
              <a:t>Data Validation</a:t>
            </a:r>
          </a:p>
          <a:p>
            <a:pPr algn="ctr"/>
            <a:r>
              <a:rPr lang="en-US" sz="1000" dirty="0"/>
              <a:t>Cycle</a:t>
            </a:r>
          </a:p>
        </p:txBody>
      </p:sp>
      <p:sp>
        <p:nvSpPr>
          <p:cNvPr id="42" name="Rectangle 41">
            <a:extLst>
              <a:ext uri="{FF2B5EF4-FFF2-40B4-BE49-F238E27FC236}">
                <a16:creationId xmlns:a16="http://schemas.microsoft.com/office/drawing/2014/main" id="{E2CD16D2-3C7B-C6DE-6BEF-87F9C0290EB1}"/>
              </a:ext>
            </a:extLst>
          </p:cNvPr>
          <p:cNvSpPr/>
          <p:nvPr/>
        </p:nvSpPr>
        <p:spPr>
          <a:xfrm>
            <a:off x="8121103" y="3539382"/>
            <a:ext cx="1275695" cy="500512"/>
          </a:xfrm>
          <a:prstGeom prst="rect">
            <a:avLst/>
          </a:prstGeom>
          <a:solidFill>
            <a:schemeClr val="tx2">
              <a:lumMod val="90000"/>
            </a:schemeClr>
          </a:solid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Broader Scenario </a:t>
            </a:r>
          </a:p>
        </p:txBody>
      </p:sp>
      <p:cxnSp>
        <p:nvCxnSpPr>
          <p:cNvPr id="43" name="Connector: Elbow 42">
            <a:extLst>
              <a:ext uri="{FF2B5EF4-FFF2-40B4-BE49-F238E27FC236}">
                <a16:creationId xmlns:a16="http://schemas.microsoft.com/office/drawing/2014/main" id="{5936AA1D-25B4-6262-4CAB-447D5187AEF3}"/>
              </a:ext>
            </a:extLst>
          </p:cNvPr>
          <p:cNvCxnSpPr>
            <a:cxnSpLocks/>
            <a:stCxn id="49" idx="2"/>
            <a:endCxn id="31" idx="0"/>
          </p:cNvCxnSpPr>
          <p:nvPr/>
        </p:nvCxnSpPr>
        <p:spPr>
          <a:xfrm rot="16200000" flipH="1">
            <a:off x="6653212" y="3235258"/>
            <a:ext cx="607363" cy="96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A1299CF7-40AD-BB17-B973-F4CE11E53665}"/>
              </a:ext>
            </a:extLst>
          </p:cNvPr>
          <p:cNvCxnSpPr>
            <a:cxnSpLocks/>
            <a:stCxn id="42" idx="1"/>
            <a:endCxn id="31" idx="3"/>
          </p:cNvCxnSpPr>
          <p:nvPr/>
        </p:nvCxnSpPr>
        <p:spPr>
          <a:xfrm rot="10800000" flipV="1">
            <a:off x="7595225" y="3789638"/>
            <a:ext cx="525879" cy="42"/>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C1C35C0-E7A6-43FE-5C25-4C54B77B4FF5}"/>
              </a:ext>
            </a:extLst>
          </p:cNvPr>
          <p:cNvSpPr/>
          <p:nvPr/>
        </p:nvSpPr>
        <p:spPr>
          <a:xfrm>
            <a:off x="7125408" y="4802736"/>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EXCON Products</a:t>
            </a:r>
          </a:p>
        </p:txBody>
      </p:sp>
      <p:cxnSp>
        <p:nvCxnSpPr>
          <p:cNvPr id="46" name="Connector: Elbow 45">
            <a:extLst>
              <a:ext uri="{FF2B5EF4-FFF2-40B4-BE49-F238E27FC236}">
                <a16:creationId xmlns:a16="http://schemas.microsoft.com/office/drawing/2014/main" id="{D7245319-E3FF-F202-25FC-B9B8868C3F54}"/>
              </a:ext>
            </a:extLst>
          </p:cNvPr>
          <p:cNvCxnSpPr>
            <a:cxnSpLocks/>
            <a:stCxn id="31" idx="2"/>
            <a:endCxn id="45" idx="0"/>
          </p:cNvCxnSpPr>
          <p:nvPr/>
        </p:nvCxnSpPr>
        <p:spPr>
          <a:xfrm rot="16200000" flipH="1">
            <a:off x="6978916" y="4018396"/>
            <a:ext cx="762800" cy="80587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3E1A2D06-46AD-BA1D-7C22-F8F9C9DE0524}"/>
              </a:ext>
            </a:extLst>
          </p:cNvPr>
          <p:cNvSpPr/>
          <p:nvPr/>
        </p:nvSpPr>
        <p:spPr>
          <a:xfrm>
            <a:off x="5580120" y="4806815"/>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Training Products</a:t>
            </a:r>
          </a:p>
        </p:txBody>
      </p:sp>
      <p:cxnSp>
        <p:nvCxnSpPr>
          <p:cNvPr id="48" name="Connector: Elbow 47">
            <a:extLst>
              <a:ext uri="{FF2B5EF4-FFF2-40B4-BE49-F238E27FC236}">
                <a16:creationId xmlns:a16="http://schemas.microsoft.com/office/drawing/2014/main" id="{51AECBD7-F3D4-FCFA-966E-6786F21CE317}"/>
              </a:ext>
            </a:extLst>
          </p:cNvPr>
          <p:cNvCxnSpPr>
            <a:cxnSpLocks/>
            <a:stCxn id="31" idx="2"/>
            <a:endCxn id="47" idx="0"/>
          </p:cNvCxnSpPr>
          <p:nvPr/>
        </p:nvCxnSpPr>
        <p:spPr>
          <a:xfrm rot="5400000">
            <a:off x="6204234" y="4053671"/>
            <a:ext cx="766879" cy="739409"/>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FDEDE473-9D84-B514-460E-5A4594476464}"/>
              </a:ext>
            </a:extLst>
          </p:cNvPr>
          <p:cNvSpPr/>
          <p:nvPr/>
        </p:nvSpPr>
        <p:spPr>
          <a:xfrm>
            <a:off x="6318561" y="2431549"/>
            <a:ext cx="1275695" cy="500512"/>
          </a:xfrm>
          <a:prstGeom prst="rect">
            <a:avLst/>
          </a:prstGeom>
          <a:solidFill>
            <a:schemeClr val="tx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LLM</a:t>
            </a:r>
          </a:p>
        </p:txBody>
      </p:sp>
      <p:sp>
        <p:nvSpPr>
          <p:cNvPr id="50" name="Rectangle 49">
            <a:extLst>
              <a:ext uri="{FF2B5EF4-FFF2-40B4-BE49-F238E27FC236}">
                <a16:creationId xmlns:a16="http://schemas.microsoft.com/office/drawing/2014/main" id="{3C116954-A018-020F-6EA1-E1813B8151B0}"/>
              </a:ext>
            </a:extLst>
          </p:cNvPr>
          <p:cNvSpPr/>
          <p:nvPr/>
        </p:nvSpPr>
        <p:spPr>
          <a:xfrm>
            <a:off x="5035450" y="3836423"/>
            <a:ext cx="934340" cy="420642"/>
          </a:xfrm>
          <a:prstGeom prst="rect">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Data</a:t>
            </a:r>
          </a:p>
          <a:p>
            <a:pPr algn="ctr"/>
            <a:r>
              <a:rPr lang="en-US" sz="1200" b="1" dirty="0">
                <a:solidFill>
                  <a:schemeClr val="bg1"/>
                </a:solidFill>
              </a:rPr>
              <a:t>Standard</a:t>
            </a:r>
          </a:p>
        </p:txBody>
      </p:sp>
      <p:sp>
        <p:nvSpPr>
          <p:cNvPr id="51" name="Rectangle 50">
            <a:extLst>
              <a:ext uri="{FF2B5EF4-FFF2-40B4-BE49-F238E27FC236}">
                <a16:creationId xmlns:a16="http://schemas.microsoft.com/office/drawing/2014/main" id="{2A08C0E8-AB33-ACB7-5BA2-B2E0D7082D28}"/>
              </a:ext>
            </a:extLst>
          </p:cNvPr>
          <p:cNvSpPr/>
          <p:nvPr/>
        </p:nvSpPr>
        <p:spPr>
          <a:xfrm>
            <a:off x="4923631" y="2429281"/>
            <a:ext cx="934340" cy="420642"/>
          </a:xfrm>
          <a:prstGeom prst="rect">
            <a:avLst/>
          </a:prstGeom>
          <a:solidFill>
            <a:srgbClr val="00206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BEND-effects</a:t>
            </a:r>
          </a:p>
        </p:txBody>
      </p:sp>
      <p:sp>
        <p:nvSpPr>
          <p:cNvPr id="52" name="Cross 51">
            <a:extLst>
              <a:ext uri="{FF2B5EF4-FFF2-40B4-BE49-F238E27FC236}">
                <a16:creationId xmlns:a16="http://schemas.microsoft.com/office/drawing/2014/main" id="{E9CD5F33-059C-0316-B38B-A73A65E2D7BE}"/>
              </a:ext>
            </a:extLst>
          </p:cNvPr>
          <p:cNvSpPr/>
          <p:nvPr/>
        </p:nvSpPr>
        <p:spPr>
          <a:xfrm>
            <a:off x="4741319" y="2559519"/>
            <a:ext cx="138069" cy="138069"/>
          </a:xfrm>
          <a:prstGeom prst="plus">
            <a:avLst>
              <a:gd name="adj" fmla="val 45939"/>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6480108-899B-3850-20D7-514F41D38A50}"/>
              </a:ext>
            </a:extLst>
          </p:cNvPr>
          <p:cNvSpPr/>
          <p:nvPr/>
        </p:nvSpPr>
        <p:spPr>
          <a:xfrm>
            <a:off x="4649824" y="2215383"/>
            <a:ext cx="1481953" cy="87478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4663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53B33-42EA-9513-A76A-4FC36D3B54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DA1905-4CA2-F9D9-6589-00595778A0BE}"/>
              </a:ext>
            </a:extLst>
          </p:cNvPr>
          <p:cNvSpPr>
            <a:spLocks noGrp="1"/>
          </p:cNvSpPr>
          <p:nvPr>
            <p:ph type="title"/>
          </p:nvPr>
        </p:nvSpPr>
        <p:spPr/>
        <p:txBody>
          <a:bodyPr/>
          <a:lstStyle/>
          <a:p>
            <a:r>
              <a:rPr lang="en-US" dirty="0"/>
              <a:t>Prior Work</a:t>
            </a:r>
          </a:p>
        </p:txBody>
      </p:sp>
      <p:sp>
        <p:nvSpPr>
          <p:cNvPr id="3" name="Text Placeholder 2">
            <a:extLst>
              <a:ext uri="{FF2B5EF4-FFF2-40B4-BE49-F238E27FC236}">
                <a16:creationId xmlns:a16="http://schemas.microsoft.com/office/drawing/2014/main" id="{A31FDC21-F969-291A-A4B6-707E4EEB90F2}"/>
              </a:ext>
            </a:extLst>
          </p:cNvPr>
          <p:cNvSpPr>
            <a:spLocks noGrp="1"/>
          </p:cNvSpPr>
          <p:nvPr>
            <p:ph type="body" idx="1"/>
          </p:nvPr>
        </p:nvSpPr>
        <p:spPr>
          <a:xfrm>
            <a:off x="838200" y="1825624"/>
            <a:ext cx="4381500" cy="4530725"/>
          </a:xfrm>
        </p:spPr>
        <p:txBody>
          <a:bodyPr>
            <a:normAutofit lnSpcReduction="10000"/>
          </a:bodyPr>
          <a:lstStyle/>
          <a:p>
            <a:r>
              <a:rPr lang="en-US" dirty="0"/>
              <a:t>ORA and </a:t>
            </a:r>
            <a:r>
              <a:rPr lang="en-US" dirty="0" err="1"/>
              <a:t>Netmapper</a:t>
            </a:r>
            <a:r>
              <a:rPr lang="en-US" dirty="0"/>
              <a:t> combine to provide a BEND report that automatically detects BEND maneuvers using CUEs and some network metrics</a:t>
            </a:r>
          </a:p>
          <a:p>
            <a:r>
              <a:rPr lang="en-US" dirty="0"/>
              <a:t>Blane (</a:t>
            </a:r>
            <a:r>
              <a:rPr lang="en-US" dirty="0">
                <a:solidFill>
                  <a:schemeClr val="tx1"/>
                </a:solidFill>
              </a:rPr>
              <a:t>CMU-S3D-23-102</a:t>
            </a:r>
            <a:r>
              <a:rPr lang="en-US" dirty="0"/>
              <a:t>) laid out a more comprehensive framework for analysis and suggested refinements that explored more complex methods for weighting CUEs </a:t>
            </a:r>
          </a:p>
        </p:txBody>
      </p:sp>
      <p:sp>
        <p:nvSpPr>
          <p:cNvPr id="4" name="Slide Number Placeholder 3">
            <a:extLst>
              <a:ext uri="{FF2B5EF4-FFF2-40B4-BE49-F238E27FC236}">
                <a16:creationId xmlns:a16="http://schemas.microsoft.com/office/drawing/2014/main" id="{63BD5D1B-4C38-0598-309B-3CCADC1C8F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35</a:t>
            </a:fld>
            <a:endParaRPr lang="en-US"/>
          </a:p>
        </p:txBody>
      </p:sp>
      <p:pic>
        <p:nvPicPr>
          <p:cNvPr id="6" name="Picture 5">
            <a:extLst>
              <a:ext uri="{FF2B5EF4-FFF2-40B4-BE49-F238E27FC236}">
                <a16:creationId xmlns:a16="http://schemas.microsoft.com/office/drawing/2014/main" id="{863FF825-97D8-ED96-A0AD-E412F39A1DCE}"/>
              </a:ext>
            </a:extLst>
          </p:cNvPr>
          <p:cNvPicPr>
            <a:picLocks noChangeAspect="1"/>
          </p:cNvPicPr>
          <p:nvPr/>
        </p:nvPicPr>
        <p:blipFill>
          <a:blip r:embed="rId2"/>
          <a:stretch>
            <a:fillRect/>
          </a:stretch>
        </p:blipFill>
        <p:spPr>
          <a:xfrm>
            <a:off x="5707591" y="1756583"/>
            <a:ext cx="5806017" cy="2906042"/>
          </a:xfrm>
          <a:prstGeom prst="rect">
            <a:avLst/>
          </a:prstGeom>
        </p:spPr>
      </p:pic>
      <p:pic>
        <p:nvPicPr>
          <p:cNvPr id="8" name="Picture 7">
            <a:extLst>
              <a:ext uri="{FF2B5EF4-FFF2-40B4-BE49-F238E27FC236}">
                <a16:creationId xmlns:a16="http://schemas.microsoft.com/office/drawing/2014/main" id="{CCD5FAB0-38E6-AE6E-A63F-5DBD5006FEE1}"/>
              </a:ext>
            </a:extLst>
          </p:cNvPr>
          <p:cNvPicPr>
            <a:picLocks noChangeAspect="1"/>
          </p:cNvPicPr>
          <p:nvPr/>
        </p:nvPicPr>
        <p:blipFill>
          <a:blip r:embed="rId3"/>
          <a:stretch>
            <a:fillRect/>
          </a:stretch>
        </p:blipFill>
        <p:spPr>
          <a:xfrm>
            <a:off x="5831752" y="4623060"/>
            <a:ext cx="3793481" cy="1876606"/>
          </a:xfrm>
          <a:prstGeom prst="rect">
            <a:avLst/>
          </a:prstGeom>
        </p:spPr>
      </p:pic>
    </p:spTree>
    <p:extLst>
      <p:ext uri="{BB962C8B-B14F-4D97-AF65-F5344CB8AC3E}">
        <p14:creationId xmlns:p14="http://schemas.microsoft.com/office/powerpoint/2010/main" val="21543004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71D4E53-57A8-BB5D-70BE-72733419C88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2B161FA4-9643-A49D-D5A1-1B09B3AD93A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a:t>
            </a:r>
            <a:endParaRPr sz="3900" dirty="0"/>
          </a:p>
        </p:txBody>
      </p:sp>
      <p:sp>
        <p:nvSpPr>
          <p:cNvPr id="127" name="Google Shape;127;g227a5b56a84_0_7">
            <a:extLst>
              <a:ext uri="{FF2B5EF4-FFF2-40B4-BE49-F238E27FC236}">
                <a16:creationId xmlns:a16="http://schemas.microsoft.com/office/drawing/2014/main" id="{3EAFAD76-8416-73E9-F12B-2D918555494D}"/>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36</a:t>
            </a:fld>
            <a:endParaRPr dirty="0"/>
          </a:p>
        </p:txBody>
      </p:sp>
      <p:pic>
        <p:nvPicPr>
          <p:cNvPr id="4" name="Picture 3">
            <a:extLst>
              <a:ext uri="{FF2B5EF4-FFF2-40B4-BE49-F238E27FC236}">
                <a16:creationId xmlns:a16="http://schemas.microsoft.com/office/drawing/2014/main" id="{A6FAB917-A816-FAC3-259A-9DEF6C8B371C}"/>
              </a:ext>
            </a:extLst>
          </p:cNvPr>
          <p:cNvPicPr>
            <a:picLocks noChangeAspect="1"/>
          </p:cNvPicPr>
          <p:nvPr/>
        </p:nvPicPr>
        <p:blipFill rotWithShape="1">
          <a:blip r:embed="rId3"/>
          <a:srcRect l="20484" t="28979" r="41537" b="46482"/>
          <a:stretch/>
        </p:blipFill>
        <p:spPr>
          <a:xfrm>
            <a:off x="385291" y="1764206"/>
            <a:ext cx="2047143" cy="882240"/>
          </a:xfrm>
          <a:prstGeom prst="rect">
            <a:avLst/>
          </a:prstGeom>
        </p:spPr>
      </p:pic>
      <p:pic>
        <p:nvPicPr>
          <p:cNvPr id="5" name="Picture 4">
            <a:extLst>
              <a:ext uri="{FF2B5EF4-FFF2-40B4-BE49-F238E27FC236}">
                <a16:creationId xmlns:a16="http://schemas.microsoft.com/office/drawing/2014/main" id="{92069F07-63F5-1495-E8BA-9123D396B9EE}"/>
              </a:ext>
            </a:extLst>
          </p:cNvPr>
          <p:cNvPicPr>
            <a:picLocks noChangeAspect="1"/>
          </p:cNvPicPr>
          <p:nvPr/>
        </p:nvPicPr>
        <p:blipFill rotWithShape="1">
          <a:blip r:embed="rId4"/>
          <a:srcRect l="24484" r="21158"/>
          <a:stretch/>
        </p:blipFill>
        <p:spPr>
          <a:xfrm>
            <a:off x="838200" y="3188435"/>
            <a:ext cx="5177590" cy="2933700"/>
          </a:xfrm>
          <a:prstGeom prst="rect">
            <a:avLst/>
          </a:prstGeom>
        </p:spPr>
      </p:pic>
      <p:sp>
        <p:nvSpPr>
          <p:cNvPr id="6" name="TextBox 5">
            <a:extLst>
              <a:ext uri="{FF2B5EF4-FFF2-40B4-BE49-F238E27FC236}">
                <a16:creationId xmlns:a16="http://schemas.microsoft.com/office/drawing/2014/main" id="{900FEE95-F169-1494-4188-FDE6855E7748}"/>
              </a:ext>
            </a:extLst>
          </p:cNvPr>
          <p:cNvSpPr txBox="1"/>
          <p:nvPr/>
        </p:nvSpPr>
        <p:spPr>
          <a:xfrm>
            <a:off x="2606842" y="2037347"/>
            <a:ext cx="851515" cy="307777"/>
          </a:xfrm>
          <a:prstGeom prst="rect">
            <a:avLst/>
          </a:prstGeom>
          <a:noFill/>
          <a:ln>
            <a:solidFill>
              <a:schemeClr val="tx1"/>
            </a:solidFill>
          </a:ln>
        </p:spPr>
        <p:txBody>
          <a:bodyPr wrap="none" rtlCol="0">
            <a:spAutoFit/>
          </a:bodyPr>
          <a:lstStyle/>
          <a:p>
            <a:pPr algn="ctr"/>
            <a:r>
              <a:rPr lang="en-US" dirty="0"/>
              <a:t>Platform</a:t>
            </a:r>
          </a:p>
        </p:txBody>
      </p:sp>
      <p:sp>
        <p:nvSpPr>
          <p:cNvPr id="7" name="TextBox 6">
            <a:extLst>
              <a:ext uri="{FF2B5EF4-FFF2-40B4-BE49-F238E27FC236}">
                <a16:creationId xmlns:a16="http://schemas.microsoft.com/office/drawing/2014/main" id="{4B31F514-32A1-FF7F-E4A1-D3FE0421C6A7}"/>
              </a:ext>
            </a:extLst>
          </p:cNvPr>
          <p:cNvSpPr txBox="1"/>
          <p:nvPr/>
        </p:nvSpPr>
        <p:spPr>
          <a:xfrm>
            <a:off x="2780941" y="2673416"/>
            <a:ext cx="960519" cy="523220"/>
          </a:xfrm>
          <a:prstGeom prst="rect">
            <a:avLst/>
          </a:prstGeom>
          <a:noFill/>
          <a:ln>
            <a:solidFill>
              <a:schemeClr val="tx1"/>
            </a:solidFill>
          </a:ln>
        </p:spPr>
        <p:txBody>
          <a:bodyPr wrap="none" rtlCol="0">
            <a:spAutoFit/>
          </a:bodyPr>
          <a:lstStyle/>
          <a:p>
            <a:pPr algn="ctr"/>
            <a:r>
              <a:rPr lang="en-US" dirty="0"/>
              <a:t>Munition/ </a:t>
            </a:r>
          </a:p>
          <a:p>
            <a:pPr algn="ctr"/>
            <a:r>
              <a:rPr lang="en-US" dirty="0"/>
              <a:t>Payload</a:t>
            </a:r>
          </a:p>
        </p:txBody>
      </p:sp>
      <p:sp>
        <p:nvSpPr>
          <p:cNvPr id="8" name="TextBox 7">
            <a:extLst>
              <a:ext uri="{FF2B5EF4-FFF2-40B4-BE49-F238E27FC236}">
                <a16:creationId xmlns:a16="http://schemas.microsoft.com/office/drawing/2014/main" id="{3CEFC643-B392-C873-37DA-EC4E112A7184}"/>
              </a:ext>
            </a:extLst>
          </p:cNvPr>
          <p:cNvSpPr txBox="1"/>
          <p:nvPr/>
        </p:nvSpPr>
        <p:spPr>
          <a:xfrm>
            <a:off x="4047569" y="3005899"/>
            <a:ext cx="643125" cy="307777"/>
          </a:xfrm>
          <a:prstGeom prst="rect">
            <a:avLst/>
          </a:prstGeom>
          <a:noFill/>
          <a:ln>
            <a:solidFill>
              <a:schemeClr val="tx1"/>
            </a:solidFill>
          </a:ln>
        </p:spPr>
        <p:txBody>
          <a:bodyPr wrap="none" rtlCol="0">
            <a:spAutoFit/>
          </a:bodyPr>
          <a:lstStyle/>
          <a:p>
            <a:pPr algn="ctr"/>
            <a:r>
              <a:rPr lang="en-US" dirty="0"/>
              <a:t>Effect</a:t>
            </a:r>
          </a:p>
        </p:txBody>
      </p:sp>
      <p:sp>
        <p:nvSpPr>
          <p:cNvPr id="9" name="TextBox 8">
            <a:extLst>
              <a:ext uri="{FF2B5EF4-FFF2-40B4-BE49-F238E27FC236}">
                <a16:creationId xmlns:a16="http://schemas.microsoft.com/office/drawing/2014/main" id="{BFB6B7B8-ECF6-EBEA-E2FB-67413ED55DE1}"/>
              </a:ext>
            </a:extLst>
          </p:cNvPr>
          <p:cNvSpPr txBox="1"/>
          <p:nvPr/>
        </p:nvSpPr>
        <p:spPr>
          <a:xfrm>
            <a:off x="6550756" y="1977537"/>
            <a:ext cx="5184042" cy="307777"/>
          </a:xfrm>
          <a:prstGeom prst="rect">
            <a:avLst/>
          </a:prstGeom>
          <a:noFill/>
        </p:spPr>
        <p:txBody>
          <a:bodyPr wrap="square" rtlCol="0">
            <a:spAutoFit/>
          </a:bodyPr>
          <a:lstStyle/>
          <a:p>
            <a:r>
              <a:rPr lang="en-US" dirty="0"/>
              <a:t>Source: 	RedditUser09</a:t>
            </a:r>
          </a:p>
        </p:txBody>
      </p:sp>
      <p:sp>
        <p:nvSpPr>
          <p:cNvPr id="10" name="TextBox 9">
            <a:extLst>
              <a:ext uri="{FF2B5EF4-FFF2-40B4-BE49-F238E27FC236}">
                <a16:creationId xmlns:a16="http://schemas.microsoft.com/office/drawing/2014/main" id="{75F7102F-5AF1-4AE8-6746-1B199C082750}"/>
              </a:ext>
            </a:extLst>
          </p:cNvPr>
          <p:cNvSpPr txBox="1"/>
          <p:nvPr/>
        </p:nvSpPr>
        <p:spPr>
          <a:xfrm>
            <a:off x="6550756" y="2338668"/>
            <a:ext cx="5184043" cy="307777"/>
          </a:xfrm>
          <a:prstGeom prst="rect">
            <a:avLst/>
          </a:prstGeom>
          <a:noFill/>
        </p:spPr>
        <p:txBody>
          <a:bodyPr wrap="square" rtlCol="0">
            <a:spAutoFit/>
          </a:bodyPr>
          <a:lstStyle/>
          <a:p>
            <a:r>
              <a:rPr lang="en-US" dirty="0"/>
              <a:t>Message:	People who like dogs are the worst.	</a:t>
            </a:r>
          </a:p>
        </p:txBody>
      </p:sp>
      <p:sp>
        <p:nvSpPr>
          <p:cNvPr id="11" name="TextBox 10">
            <a:extLst>
              <a:ext uri="{FF2B5EF4-FFF2-40B4-BE49-F238E27FC236}">
                <a16:creationId xmlns:a16="http://schemas.microsoft.com/office/drawing/2014/main" id="{615E857B-77E2-E173-34EF-F25173BB4F97}"/>
              </a:ext>
            </a:extLst>
          </p:cNvPr>
          <p:cNvSpPr txBox="1"/>
          <p:nvPr/>
        </p:nvSpPr>
        <p:spPr>
          <a:xfrm>
            <a:off x="6550757" y="2726770"/>
            <a:ext cx="5184042" cy="307777"/>
          </a:xfrm>
          <a:prstGeom prst="rect">
            <a:avLst/>
          </a:prstGeom>
          <a:noFill/>
        </p:spPr>
        <p:txBody>
          <a:bodyPr wrap="square" rtlCol="0">
            <a:spAutoFit/>
          </a:bodyPr>
          <a:lstStyle/>
          <a:p>
            <a:r>
              <a:rPr lang="en-US" dirty="0"/>
              <a:t>Effect:	DISMAY (Possibly Multiple)</a:t>
            </a:r>
          </a:p>
        </p:txBody>
      </p:sp>
      <p:sp>
        <p:nvSpPr>
          <p:cNvPr id="12" name="Oval 11">
            <a:extLst>
              <a:ext uri="{FF2B5EF4-FFF2-40B4-BE49-F238E27FC236}">
                <a16:creationId xmlns:a16="http://schemas.microsoft.com/office/drawing/2014/main" id="{7CFC74C9-CFDE-C2F7-C242-A23137B68E99}"/>
              </a:ext>
            </a:extLst>
          </p:cNvPr>
          <p:cNvSpPr/>
          <p:nvPr/>
        </p:nvSpPr>
        <p:spPr>
          <a:xfrm>
            <a:off x="705853" y="1913021"/>
            <a:ext cx="1479884" cy="81374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A5E340A-E072-A531-894E-1BD1CB4CE1CB}"/>
              </a:ext>
            </a:extLst>
          </p:cNvPr>
          <p:cNvPicPr>
            <a:picLocks noChangeAspect="1"/>
          </p:cNvPicPr>
          <p:nvPr/>
        </p:nvPicPr>
        <p:blipFill rotWithShape="1">
          <a:blip r:embed="rId3"/>
          <a:srcRect l="28810" t="54367" r="60178" b="33814"/>
          <a:stretch/>
        </p:blipFill>
        <p:spPr>
          <a:xfrm>
            <a:off x="1418195" y="2910136"/>
            <a:ext cx="898358" cy="643146"/>
          </a:xfrm>
          <a:prstGeom prst="rect">
            <a:avLst/>
          </a:prstGeom>
        </p:spPr>
      </p:pic>
      <p:sp>
        <p:nvSpPr>
          <p:cNvPr id="13" name="Oval 12">
            <a:extLst>
              <a:ext uri="{FF2B5EF4-FFF2-40B4-BE49-F238E27FC236}">
                <a16:creationId xmlns:a16="http://schemas.microsoft.com/office/drawing/2014/main" id="{FF9078A4-E2AE-1566-B93D-775E59459EF6}"/>
              </a:ext>
            </a:extLst>
          </p:cNvPr>
          <p:cNvSpPr/>
          <p:nvPr/>
        </p:nvSpPr>
        <p:spPr>
          <a:xfrm>
            <a:off x="1536311" y="2970699"/>
            <a:ext cx="460930" cy="353667"/>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E3EACF0-47BB-6D4C-FB38-B1AAEAB49422}"/>
              </a:ext>
            </a:extLst>
          </p:cNvPr>
          <p:cNvCxnSpPr>
            <a:stCxn id="12" idx="6"/>
            <a:endCxn id="6" idx="1"/>
          </p:cNvCxnSpPr>
          <p:nvPr/>
        </p:nvCxnSpPr>
        <p:spPr>
          <a:xfrm flipV="1">
            <a:off x="2185737" y="2191236"/>
            <a:ext cx="421105" cy="1286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29EBC0-5720-13E3-3110-EA3D71E4A7CA}"/>
              </a:ext>
            </a:extLst>
          </p:cNvPr>
          <p:cNvCxnSpPr>
            <a:cxnSpLocks/>
            <a:stCxn id="13" idx="7"/>
            <a:endCxn id="7" idx="1"/>
          </p:cNvCxnSpPr>
          <p:nvPr/>
        </p:nvCxnSpPr>
        <p:spPr>
          <a:xfrm flipV="1">
            <a:off x="1929739" y="2935026"/>
            <a:ext cx="851202" cy="8746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F63B006-AAC8-C1F2-57EA-8813EA9E2AEA}"/>
              </a:ext>
            </a:extLst>
          </p:cNvPr>
          <p:cNvCxnSpPr>
            <a:cxnSpLocks/>
            <a:stCxn id="14" idx="0"/>
            <a:endCxn id="8" idx="1"/>
          </p:cNvCxnSpPr>
          <p:nvPr/>
        </p:nvCxnSpPr>
        <p:spPr>
          <a:xfrm flipV="1">
            <a:off x="3581400" y="3159788"/>
            <a:ext cx="466169" cy="40485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0B076411-B19E-57B1-BE2F-4F1E37AD0450}"/>
              </a:ext>
            </a:extLst>
          </p:cNvPr>
          <p:cNvCxnSpPr>
            <a:cxnSpLocks/>
            <a:stCxn id="6" idx="3"/>
            <a:endCxn id="9" idx="1"/>
          </p:cNvCxnSpPr>
          <p:nvPr/>
        </p:nvCxnSpPr>
        <p:spPr>
          <a:xfrm flipV="1">
            <a:off x="3458357" y="2131426"/>
            <a:ext cx="3092399" cy="5981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9957706D-5D0F-0316-6425-9FC2D2D0B17E}"/>
              </a:ext>
            </a:extLst>
          </p:cNvPr>
          <p:cNvCxnSpPr>
            <a:cxnSpLocks/>
            <a:stCxn id="7" idx="3"/>
            <a:endCxn id="10" idx="1"/>
          </p:cNvCxnSpPr>
          <p:nvPr/>
        </p:nvCxnSpPr>
        <p:spPr>
          <a:xfrm flipV="1">
            <a:off x="3741460" y="2492557"/>
            <a:ext cx="2809296" cy="4424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1B4A74B-90C5-8354-CDB1-68E92FC37B35}"/>
              </a:ext>
            </a:extLst>
          </p:cNvPr>
          <p:cNvCxnSpPr>
            <a:cxnSpLocks/>
            <a:stCxn id="8" idx="3"/>
            <a:endCxn id="11" idx="1"/>
          </p:cNvCxnSpPr>
          <p:nvPr/>
        </p:nvCxnSpPr>
        <p:spPr>
          <a:xfrm flipV="1">
            <a:off x="4690694" y="2880659"/>
            <a:ext cx="1860063" cy="27912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9" name="TextBox 38">
            <a:extLst>
              <a:ext uri="{FF2B5EF4-FFF2-40B4-BE49-F238E27FC236}">
                <a16:creationId xmlns:a16="http://schemas.microsoft.com/office/drawing/2014/main" id="{5E82C512-DEAA-B2F3-B3FE-4F2C0910B64E}"/>
              </a:ext>
            </a:extLst>
          </p:cNvPr>
          <p:cNvSpPr txBox="1"/>
          <p:nvPr/>
        </p:nvSpPr>
        <p:spPr>
          <a:xfrm>
            <a:off x="6444755" y="3745279"/>
            <a:ext cx="5513796" cy="1384995"/>
          </a:xfrm>
          <a:prstGeom prst="rect">
            <a:avLst/>
          </a:prstGeom>
          <a:noFill/>
        </p:spPr>
        <p:txBody>
          <a:bodyPr wrap="square" rtlCol="0">
            <a:spAutoFit/>
          </a:bodyPr>
          <a:lstStyle/>
          <a:p>
            <a:r>
              <a:rPr lang="en-US" dirty="0"/>
              <a:t>Prior work takes the Source and Message and attempts to extrapolate an intended Effect to determine BEND maneuvers.</a:t>
            </a:r>
          </a:p>
          <a:p>
            <a:endParaRPr lang="en-US" dirty="0"/>
          </a:p>
          <a:p>
            <a:r>
              <a:rPr lang="en-US" dirty="0"/>
              <a:t>This work reverses the process – instead, by identifying Effects experienced by a target to determine the BEND maneuver used. Neither a specific Message or Source is identified.</a:t>
            </a:r>
          </a:p>
        </p:txBody>
      </p:sp>
      <p:pic>
        <p:nvPicPr>
          <p:cNvPr id="49" name="Picture 48" descr="A tank with people on it&#10;&#10;Description automatically generated">
            <a:extLst>
              <a:ext uri="{FF2B5EF4-FFF2-40B4-BE49-F238E27FC236}">
                <a16:creationId xmlns:a16="http://schemas.microsoft.com/office/drawing/2014/main" id="{90DD7924-5AEF-C63F-28E3-071AC6C9F03F}"/>
              </a:ext>
            </a:extLst>
          </p:cNvPr>
          <p:cNvPicPr>
            <a:picLocks noChangeAspect="1"/>
          </p:cNvPicPr>
          <p:nvPr/>
        </p:nvPicPr>
        <p:blipFill>
          <a:blip r:embed="rId5"/>
          <a:stretch>
            <a:fillRect/>
          </a:stretch>
        </p:blipFill>
        <p:spPr>
          <a:xfrm rot="222923">
            <a:off x="3435025" y="4558612"/>
            <a:ext cx="483309" cy="263527"/>
          </a:xfrm>
          <a:prstGeom prst="rect">
            <a:avLst/>
          </a:prstGeom>
        </p:spPr>
      </p:pic>
      <p:sp>
        <p:nvSpPr>
          <p:cNvPr id="14" name="Oval 13">
            <a:extLst>
              <a:ext uri="{FF2B5EF4-FFF2-40B4-BE49-F238E27FC236}">
                <a16:creationId xmlns:a16="http://schemas.microsoft.com/office/drawing/2014/main" id="{74B4F0AF-40B0-683F-2EB8-59C4ECA52E3F}"/>
              </a:ext>
            </a:extLst>
          </p:cNvPr>
          <p:cNvSpPr/>
          <p:nvPr/>
        </p:nvSpPr>
        <p:spPr>
          <a:xfrm>
            <a:off x="1600200" y="3564647"/>
            <a:ext cx="3962400" cy="1589992"/>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Oval 50">
            <a:extLst>
              <a:ext uri="{FF2B5EF4-FFF2-40B4-BE49-F238E27FC236}">
                <a16:creationId xmlns:a16="http://schemas.microsoft.com/office/drawing/2014/main" id="{752555AD-9A33-3199-1F6E-E21326467AF1}"/>
              </a:ext>
            </a:extLst>
          </p:cNvPr>
          <p:cNvSpPr/>
          <p:nvPr/>
        </p:nvSpPr>
        <p:spPr>
          <a:xfrm>
            <a:off x="3132832" y="4479693"/>
            <a:ext cx="1087694" cy="43645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DDD170B2-1850-B465-FEA5-8E2D97CAA6D2}"/>
              </a:ext>
            </a:extLst>
          </p:cNvPr>
          <p:cNvSpPr txBox="1"/>
          <p:nvPr/>
        </p:nvSpPr>
        <p:spPr>
          <a:xfrm>
            <a:off x="5030900" y="3437502"/>
            <a:ext cx="700833" cy="307777"/>
          </a:xfrm>
          <a:prstGeom prst="rect">
            <a:avLst/>
          </a:prstGeom>
          <a:noFill/>
          <a:ln>
            <a:solidFill>
              <a:schemeClr val="tx1"/>
            </a:solidFill>
          </a:ln>
        </p:spPr>
        <p:txBody>
          <a:bodyPr wrap="none" rtlCol="0">
            <a:spAutoFit/>
          </a:bodyPr>
          <a:lstStyle/>
          <a:p>
            <a:pPr algn="ctr"/>
            <a:r>
              <a:rPr lang="en-US" dirty="0"/>
              <a:t>Target</a:t>
            </a:r>
          </a:p>
        </p:txBody>
      </p:sp>
      <p:sp>
        <p:nvSpPr>
          <p:cNvPr id="57" name="TextBox 56">
            <a:extLst>
              <a:ext uri="{FF2B5EF4-FFF2-40B4-BE49-F238E27FC236}">
                <a16:creationId xmlns:a16="http://schemas.microsoft.com/office/drawing/2014/main" id="{6507D6FC-E0D5-FD5E-3419-13C0D619A8A1}"/>
              </a:ext>
            </a:extLst>
          </p:cNvPr>
          <p:cNvSpPr txBox="1"/>
          <p:nvPr/>
        </p:nvSpPr>
        <p:spPr>
          <a:xfrm>
            <a:off x="6550757" y="3112389"/>
            <a:ext cx="5184042" cy="307777"/>
          </a:xfrm>
          <a:prstGeom prst="rect">
            <a:avLst/>
          </a:prstGeom>
          <a:noFill/>
        </p:spPr>
        <p:txBody>
          <a:bodyPr wrap="square" rtlCol="0">
            <a:spAutoFit/>
          </a:bodyPr>
          <a:lstStyle/>
          <a:p>
            <a:r>
              <a:rPr lang="en-US" dirty="0"/>
              <a:t>Target:	People who like dogs (Possibly Multiple)</a:t>
            </a:r>
          </a:p>
        </p:txBody>
      </p:sp>
      <p:cxnSp>
        <p:nvCxnSpPr>
          <p:cNvPr id="58" name="Straight Connector 57">
            <a:extLst>
              <a:ext uri="{FF2B5EF4-FFF2-40B4-BE49-F238E27FC236}">
                <a16:creationId xmlns:a16="http://schemas.microsoft.com/office/drawing/2014/main" id="{5C66825C-D011-7085-B6B6-3933FCE08B8A}"/>
              </a:ext>
            </a:extLst>
          </p:cNvPr>
          <p:cNvCxnSpPr>
            <a:cxnSpLocks/>
            <a:stCxn id="51" idx="7"/>
            <a:endCxn id="52" idx="1"/>
          </p:cNvCxnSpPr>
          <p:nvPr/>
        </p:nvCxnSpPr>
        <p:spPr>
          <a:xfrm flipV="1">
            <a:off x="4061237" y="3591391"/>
            <a:ext cx="969663" cy="9522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6168CCA-C97A-F7C4-494B-010B55A1385E}"/>
              </a:ext>
            </a:extLst>
          </p:cNvPr>
          <p:cNvCxnSpPr>
            <a:cxnSpLocks/>
            <a:stCxn id="52" idx="3"/>
            <a:endCxn id="57" idx="1"/>
          </p:cNvCxnSpPr>
          <p:nvPr/>
        </p:nvCxnSpPr>
        <p:spPr>
          <a:xfrm flipV="1">
            <a:off x="5731733" y="3266278"/>
            <a:ext cx="819024" cy="32511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50" name="Picture 49">
            <a:extLst>
              <a:ext uri="{FF2B5EF4-FFF2-40B4-BE49-F238E27FC236}">
                <a16:creationId xmlns:a16="http://schemas.microsoft.com/office/drawing/2014/main" id="{5CAF21C9-9DDB-E442-579B-27F7EF5194E1}"/>
              </a:ext>
            </a:extLst>
          </p:cNvPr>
          <p:cNvPicPr>
            <a:picLocks noChangeAspect="1"/>
          </p:cNvPicPr>
          <p:nvPr/>
        </p:nvPicPr>
        <p:blipFill rotWithShape="1">
          <a:blip r:embed="rId4"/>
          <a:srcRect l="24484" t="53866" r="21158"/>
          <a:stretch/>
        </p:blipFill>
        <p:spPr>
          <a:xfrm>
            <a:off x="838200" y="4771186"/>
            <a:ext cx="5177590" cy="1353433"/>
          </a:xfrm>
          <a:prstGeom prst="rect">
            <a:avLst/>
          </a:prstGeom>
        </p:spPr>
      </p:pic>
    </p:spTree>
    <p:extLst>
      <p:ext uri="{BB962C8B-B14F-4D97-AF65-F5344CB8AC3E}">
        <p14:creationId xmlns:p14="http://schemas.microsoft.com/office/powerpoint/2010/main" val="2047220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C7AAB-673D-8F24-21D3-92CBE6681A29}"/>
              </a:ext>
            </a:extLst>
          </p:cNvPr>
          <p:cNvSpPr>
            <a:spLocks noGrp="1"/>
          </p:cNvSpPr>
          <p:nvPr>
            <p:ph type="title"/>
          </p:nvPr>
        </p:nvSpPr>
        <p:spPr/>
        <p:txBody>
          <a:bodyPr/>
          <a:lstStyle/>
          <a:p>
            <a:r>
              <a:rPr lang="en-US" dirty="0"/>
              <a:t>BEND </a:t>
            </a:r>
            <a:r>
              <a:rPr lang="en-US" sz="4400" dirty="0"/>
              <a:t>Effects-based Approach </a:t>
            </a:r>
            <a:endParaRPr lang="en-US" dirty="0"/>
          </a:p>
        </p:txBody>
      </p:sp>
      <p:sp>
        <p:nvSpPr>
          <p:cNvPr id="4" name="Slide Number Placeholder 3">
            <a:extLst>
              <a:ext uri="{FF2B5EF4-FFF2-40B4-BE49-F238E27FC236}">
                <a16:creationId xmlns:a16="http://schemas.microsoft.com/office/drawing/2014/main" id="{7D3D4D4C-87EA-C274-4D59-2B8351703E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37</a:t>
            </a:fld>
            <a:endParaRPr lang="en-US"/>
          </a:p>
        </p:txBody>
      </p:sp>
      <p:sp>
        <p:nvSpPr>
          <p:cNvPr id="5" name="Oval 4">
            <a:extLst>
              <a:ext uri="{FF2B5EF4-FFF2-40B4-BE49-F238E27FC236}">
                <a16:creationId xmlns:a16="http://schemas.microsoft.com/office/drawing/2014/main" id="{9E646860-9775-15D0-01A7-855F23533F12}"/>
              </a:ext>
            </a:extLst>
          </p:cNvPr>
          <p:cNvSpPr/>
          <p:nvPr/>
        </p:nvSpPr>
        <p:spPr>
          <a:xfrm>
            <a:off x="932261" y="245561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 name="Oval 5">
            <a:extLst>
              <a:ext uri="{FF2B5EF4-FFF2-40B4-BE49-F238E27FC236}">
                <a16:creationId xmlns:a16="http://schemas.microsoft.com/office/drawing/2014/main" id="{B0B63B94-C66F-4BF5-66DB-ED939C6E1F3D}"/>
              </a:ext>
            </a:extLst>
          </p:cNvPr>
          <p:cNvSpPr/>
          <p:nvPr/>
        </p:nvSpPr>
        <p:spPr>
          <a:xfrm>
            <a:off x="808105" y="2974461"/>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Rectangle 7">
            <a:extLst>
              <a:ext uri="{FF2B5EF4-FFF2-40B4-BE49-F238E27FC236}">
                <a16:creationId xmlns:a16="http://schemas.microsoft.com/office/drawing/2014/main" id="{81B6F5C4-A7C3-E6A6-8AF2-1F3B8F03F18C}"/>
              </a:ext>
            </a:extLst>
          </p:cNvPr>
          <p:cNvSpPr/>
          <p:nvPr/>
        </p:nvSpPr>
        <p:spPr>
          <a:xfrm>
            <a:off x="921863" y="374961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10" name="Pentagon 9">
            <a:extLst>
              <a:ext uri="{FF2B5EF4-FFF2-40B4-BE49-F238E27FC236}">
                <a16:creationId xmlns:a16="http://schemas.microsoft.com/office/drawing/2014/main" id="{C4D78187-F16B-4CBB-0CC1-291D20DF9B2B}"/>
              </a:ext>
            </a:extLst>
          </p:cNvPr>
          <p:cNvSpPr/>
          <p:nvPr/>
        </p:nvSpPr>
        <p:spPr>
          <a:xfrm>
            <a:off x="913518" y="434441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TextBox 11">
            <a:extLst>
              <a:ext uri="{FF2B5EF4-FFF2-40B4-BE49-F238E27FC236}">
                <a16:creationId xmlns:a16="http://schemas.microsoft.com/office/drawing/2014/main" id="{404B308D-3777-B99C-E337-33CBAC264E1F}"/>
              </a:ext>
            </a:extLst>
          </p:cNvPr>
          <p:cNvSpPr txBox="1"/>
          <p:nvPr/>
        </p:nvSpPr>
        <p:spPr>
          <a:xfrm>
            <a:off x="1536477" y="2455615"/>
            <a:ext cx="652743" cy="307777"/>
          </a:xfrm>
          <a:prstGeom prst="rect">
            <a:avLst/>
          </a:prstGeom>
          <a:noFill/>
        </p:spPr>
        <p:txBody>
          <a:bodyPr wrap="none" rtlCol="0">
            <a:spAutoFit/>
          </a:bodyPr>
          <a:lstStyle/>
          <a:p>
            <a:r>
              <a:rPr lang="en-US" dirty="0"/>
              <a:t>Agent</a:t>
            </a:r>
          </a:p>
        </p:txBody>
      </p:sp>
      <p:sp>
        <p:nvSpPr>
          <p:cNvPr id="14" name="TextBox 13">
            <a:extLst>
              <a:ext uri="{FF2B5EF4-FFF2-40B4-BE49-F238E27FC236}">
                <a16:creationId xmlns:a16="http://schemas.microsoft.com/office/drawing/2014/main" id="{2BEDF553-D6A6-540F-E9D6-4C51BD82EEBA}"/>
              </a:ext>
            </a:extLst>
          </p:cNvPr>
          <p:cNvSpPr txBox="1"/>
          <p:nvPr/>
        </p:nvSpPr>
        <p:spPr>
          <a:xfrm>
            <a:off x="1536476" y="3125748"/>
            <a:ext cx="3603872" cy="307777"/>
          </a:xfrm>
          <a:prstGeom prst="rect">
            <a:avLst/>
          </a:prstGeom>
          <a:noFill/>
        </p:spPr>
        <p:txBody>
          <a:bodyPr wrap="none" rtlCol="0">
            <a:spAutoFit/>
          </a:bodyPr>
          <a:lstStyle/>
          <a:p>
            <a:r>
              <a:rPr lang="en-US" dirty="0"/>
              <a:t>Meta-node of a topic-oriented group cluster</a:t>
            </a:r>
          </a:p>
        </p:txBody>
      </p:sp>
      <p:sp>
        <p:nvSpPr>
          <p:cNvPr id="15" name="TextBox 14">
            <a:extLst>
              <a:ext uri="{FF2B5EF4-FFF2-40B4-BE49-F238E27FC236}">
                <a16:creationId xmlns:a16="http://schemas.microsoft.com/office/drawing/2014/main" id="{37E9D76E-032E-13AF-E8C5-FF0EDAA5DC51}"/>
              </a:ext>
            </a:extLst>
          </p:cNvPr>
          <p:cNvSpPr txBox="1"/>
          <p:nvPr/>
        </p:nvSpPr>
        <p:spPr>
          <a:xfrm>
            <a:off x="1536476" y="3770113"/>
            <a:ext cx="910827" cy="307777"/>
          </a:xfrm>
          <a:prstGeom prst="rect">
            <a:avLst/>
          </a:prstGeom>
          <a:noFill/>
        </p:spPr>
        <p:txBody>
          <a:bodyPr wrap="none" rtlCol="0">
            <a:spAutoFit/>
          </a:bodyPr>
          <a:lstStyle/>
          <a:p>
            <a:r>
              <a:rPr lang="en-US" dirty="0"/>
              <a:t>Message</a:t>
            </a:r>
          </a:p>
        </p:txBody>
      </p:sp>
      <p:sp>
        <p:nvSpPr>
          <p:cNvPr id="16" name="TextBox 15">
            <a:extLst>
              <a:ext uri="{FF2B5EF4-FFF2-40B4-BE49-F238E27FC236}">
                <a16:creationId xmlns:a16="http://schemas.microsoft.com/office/drawing/2014/main" id="{6AF7EAB8-2B71-3ADD-B65C-2FE352C5433A}"/>
              </a:ext>
            </a:extLst>
          </p:cNvPr>
          <p:cNvSpPr txBox="1"/>
          <p:nvPr/>
        </p:nvSpPr>
        <p:spPr>
          <a:xfrm>
            <a:off x="1536476" y="4384981"/>
            <a:ext cx="1338828" cy="307777"/>
          </a:xfrm>
          <a:prstGeom prst="rect">
            <a:avLst/>
          </a:prstGeom>
          <a:noFill/>
        </p:spPr>
        <p:txBody>
          <a:bodyPr wrap="none" rtlCol="0">
            <a:spAutoFit/>
          </a:bodyPr>
          <a:lstStyle/>
          <a:p>
            <a:r>
              <a:rPr lang="en-US" dirty="0"/>
              <a:t>Topic/Concept</a:t>
            </a:r>
          </a:p>
        </p:txBody>
      </p:sp>
      <p:sp>
        <p:nvSpPr>
          <p:cNvPr id="18" name="TextBox 17">
            <a:extLst>
              <a:ext uri="{FF2B5EF4-FFF2-40B4-BE49-F238E27FC236}">
                <a16:creationId xmlns:a16="http://schemas.microsoft.com/office/drawing/2014/main" id="{6E027410-4F98-7C15-183B-C4BD4EA8CAC0}"/>
              </a:ext>
            </a:extLst>
          </p:cNvPr>
          <p:cNvSpPr txBox="1"/>
          <p:nvPr/>
        </p:nvSpPr>
        <p:spPr>
          <a:xfrm>
            <a:off x="817146" y="1921560"/>
            <a:ext cx="554960" cy="307777"/>
          </a:xfrm>
          <a:prstGeom prst="rect">
            <a:avLst/>
          </a:prstGeom>
          <a:noFill/>
        </p:spPr>
        <p:txBody>
          <a:bodyPr wrap="none" rtlCol="0">
            <a:spAutoFit/>
          </a:bodyPr>
          <a:lstStyle/>
          <a:p>
            <a:r>
              <a:rPr lang="en-US" b="1" dirty="0"/>
              <a:t>KEY</a:t>
            </a:r>
          </a:p>
        </p:txBody>
      </p:sp>
      <p:sp>
        <p:nvSpPr>
          <p:cNvPr id="3" name="Oval 2">
            <a:extLst>
              <a:ext uri="{FF2B5EF4-FFF2-40B4-BE49-F238E27FC236}">
                <a16:creationId xmlns:a16="http://schemas.microsoft.com/office/drawing/2014/main" id="{95DEE84A-0990-7852-5F0B-B2726B54F3EF}"/>
              </a:ext>
            </a:extLst>
          </p:cNvPr>
          <p:cNvSpPr/>
          <p:nvPr/>
        </p:nvSpPr>
        <p:spPr>
          <a:xfrm>
            <a:off x="602565" y="510185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 name="Oval 8">
            <a:extLst>
              <a:ext uri="{FF2B5EF4-FFF2-40B4-BE49-F238E27FC236}">
                <a16:creationId xmlns:a16="http://schemas.microsoft.com/office/drawing/2014/main" id="{4CFD8D47-569F-98CC-8CE4-19597D8C64E4}"/>
              </a:ext>
            </a:extLst>
          </p:cNvPr>
          <p:cNvSpPr/>
          <p:nvPr/>
        </p:nvSpPr>
        <p:spPr>
          <a:xfrm>
            <a:off x="1279277" y="510185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9" name="Pentagon 18">
            <a:extLst>
              <a:ext uri="{FF2B5EF4-FFF2-40B4-BE49-F238E27FC236}">
                <a16:creationId xmlns:a16="http://schemas.microsoft.com/office/drawing/2014/main" id="{C0D720AC-F07E-13A8-DB75-00A56FFC9E6B}"/>
              </a:ext>
            </a:extLst>
          </p:cNvPr>
          <p:cNvSpPr/>
          <p:nvPr/>
        </p:nvSpPr>
        <p:spPr>
          <a:xfrm>
            <a:off x="573990" y="563591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Pentagon 19">
            <a:extLst>
              <a:ext uri="{FF2B5EF4-FFF2-40B4-BE49-F238E27FC236}">
                <a16:creationId xmlns:a16="http://schemas.microsoft.com/office/drawing/2014/main" id="{DED14AD3-D80E-C383-EEF4-AC2974379C2D}"/>
              </a:ext>
            </a:extLst>
          </p:cNvPr>
          <p:cNvSpPr/>
          <p:nvPr/>
        </p:nvSpPr>
        <p:spPr>
          <a:xfrm>
            <a:off x="1279277" y="563591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cxnSp>
        <p:nvCxnSpPr>
          <p:cNvPr id="21" name="Straight Connector 20">
            <a:extLst>
              <a:ext uri="{FF2B5EF4-FFF2-40B4-BE49-F238E27FC236}">
                <a16:creationId xmlns:a16="http://schemas.microsoft.com/office/drawing/2014/main" id="{86EFBD77-6DB5-D319-7598-64F47FE55F56}"/>
              </a:ext>
            </a:extLst>
          </p:cNvPr>
          <p:cNvCxnSpPr>
            <a:cxnSpLocks/>
            <a:stCxn id="9" idx="2"/>
            <a:endCxn id="3" idx="6"/>
          </p:cNvCxnSpPr>
          <p:nvPr/>
        </p:nvCxnSpPr>
        <p:spPr>
          <a:xfrm flipH="1">
            <a:off x="911175" y="5256164"/>
            <a:ext cx="368102"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262FB277-1FF8-FB95-228D-7A0DFCAF5B69}"/>
              </a:ext>
            </a:extLst>
          </p:cNvPr>
          <p:cNvCxnSpPr>
            <a:cxnSpLocks/>
            <a:stCxn id="20" idx="1"/>
            <a:endCxn id="19" idx="5"/>
          </p:cNvCxnSpPr>
          <p:nvPr/>
        </p:nvCxnSpPr>
        <p:spPr>
          <a:xfrm flipH="1">
            <a:off x="939749" y="5768968"/>
            <a:ext cx="339528" cy="0"/>
          </a:xfrm>
          <a:prstGeom prst="line">
            <a:avLst/>
          </a:prstGeom>
          <a:ln w="28575"/>
        </p:spPr>
        <p:style>
          <a:lnRef idx="1">
            <a:schemeClr val="dk1"/>
          </a:lnRef>
          <a:fillRef idx="0">
            <a:schemeClr val="dk1"/>
          </a:fillRef>
          <a:effectRef idx="0">
            <a:schemeClr val="dk1"/>
          </a:effectRef>
          <a:fontRef idx="minor">
            <a:schemeClr val="tx1"/>
          </a:fontRef>
        </p:style>
      </p:cxnSp>
      <p:sp>
        <p:nvSpPr>
          <p:cNvPr id="28" name="TextBox 27">
            <a:extLst>
              <a:ext uri="{FF2B5EF4-FFF2-40B4-BE49-F238E27FC236}">
                <a16:creationId xmlns:a16="http://schemas.microsoft.com/office/drawing/2014/main" id="{CCB2F53F-118F-3BE3-2408-7ED061AD6331}"/>
              </a:ext>
            </a:extLst>
          </p:cNvPr>
          <p:cNvSpPr txBox="1"/>
          <p:nvPr/>
        </p:nvSpPr>
        <p:spPr>
          <a:xfrm>
            <a:off x="1777889" y="5101859"/>
            <a:ext cx="2730235" cy="307777"/>
          </a:xfrm>
          <a:prstGeom prst="rect">
            <a:avLst/>
          </a:prstGeom>
          <a:noFill/>
        </p:spPr>
        <p:txBody>
          <a:bodyPr wrap="none" rtlCol="0">
            <a:spAutoFit/>
          </a:bodyPr>
          <a:lstStyle/>
          <a:p>
            <a:r>
              <a:rPr lang="en-US" dirty="0"/>
              <a:t>Agents of a topic-oriented group</a:t>
            </a:r>
          </a:p>
        </p:txBody>
      </p:sp>
      <p:sp>
        <p:nvSpPr>
          <p:cNvPr id="29" name="TextBox 28">
            <a:extLst>
              <a:ext uri="{FF2B5EF4-FFF2-40B4-BE49-F238E27FC236}">
                <a16:creationId xmlns:a16="http://schemas.microsoft.com/office/drawing/2014/main" id="{41CBC644-3206-CB00-C610-6D09DE2E431C}"/>
              </a:ext>
            </a:extLst>
          </p:cNvPr>
          <p:cNvSpPr txBox="1"/>
          <p:nvPr/>
        </p:nvSpPr>
        <p:spPr>
          <a:xfrm>
            <a:off x="1777889" y="5635914"/>
            <a:ext cx="3466013" cy="307777"/>
          </a:xfrm>
          <a:prstGeom prst="rect">
            <a:avLst/>
          </a:prstGeom>
          <a:noFill/>
        </p:spPr>
        <p:txBody>
          <a:bodyPr wrap="none" rtlCol="0">
            <a:spAutoFit/>
          </a:bodyPr>
          <a:lstStyle/>
          <a:p>
            <a:r>
              <a:rPr lang="en-US" dirty="0"/>
              <a:t>Topics/concepts of a topic-oriented group</a:t>
            </a:r>
          </a:p>
        </p:txBody>
      </p:sp>
      <p:sp>
        <p:nvSpPr>
          <p:cNvPr id="7" name="TextBox 6">
            <a:extLst>
              <a:ext uri="{FF2B5EF4-FFF2-40B4-BE49-F238E27FC236}">
                <a16:creationId xmlns:a16="http://schemas.microsoft.com/office/drawing/2014/main" id="{9EC9D9F1-7790-10CC-0406-2144B76AB5EC}"/>
              </a:ext>
            </a:extLst>
          </p:cNvPr>
          <p:cNvSpPr txBox="1"/>
          <p:nvPr/>
        </p:nvSpPr>
        <p:spPr>
          <a:xfrm>
            <a:off x="5775740" y="4518587"/>
            <a:ext cx="6100442" cy="1600438"/>
          </a:xfrm>
          <a:prstGeom prst="rect">
            <a:avLst/>
          </a:prstGeom>
          <a:noFill/>
        </p:spPr>
        <p:txBody>
          <a:bodyPr wrap="square" rtlCol="0">
            <a:spAutoFit/>
          </a:bodyPr>
          <a:lstStyle/>
          <a:p>
            <a:r>
              <a:rPr lang="en-US" b="1" dirty="0"/>
              <a:t>TOG: </a:t>
            </a:r>
            <a:r>
              <a:rPr lang="en-US" dirty="0"/>
              <a:t>Topic-Oriented Group, identified by ANDing the Agent x Agent (strong ties) network and the Agent x Agent (concept) network and performing Leiden</a:t>
            </a:r>
          </a:p>
          <a:p>
            <a:r>
              <a:rPr lang="en-US" b="1" dirty="0"/>
              <a:t>TOG community: </a:t>
            </a:r>
            <a:r>
              <a:rPr lang="en-US" dirty="0"/>
              <a:t>the linked Topic Oriented Group of a cluster in time 1 with a cluster in time 2</a:t>
            </a:r>
          </a:p>
          <a:p>
            <a:r>
              <a:rPr lang="en-US" b="1" dirty="0"/>
              <a:t>TOG cluster: </a:t>
            </a:r>
            <a:r>
              <a:rPr lang="en-US" dirty="0"/>
              <a:t>an identified Topic Oriented Group in a single time (two TOG clusters make up a TOG community)</a:t>
            </a:r>
          </a:p>
        </p:txBody>
      </p:sp>
      <p:graphicFrame>
        <p:nvGraphicFramePr>
          <p:cNvPr id="11" name="Table 10">
            <a:extLst>
              <a:ext uri="{FF2B5EF4-FFF2-40B4-BE49-F238E27FC236}">
                <a16:creationId xmlns:a16="http://schemas.microsoft.com/office/drawing/2014/main" id="{DB7364B6-2493-30D5-4B0E-FD2C399A1E91}"/>
              </a:ext>
            </a:extLst>
          </p:cNvPr>
          <p:cNvGraphicFramePr>
            <a:graphicFrameLocks noGrp="1"/>
          </p:cNvGraphicFramePr>
          <p:nvPr>
            <p:extLst>
              <p:ext uri="{D42A27DB-BD31-4B8C-83A1-F6EECF244321}">
                <p14:modId xmlns:p14="http://schemas.microsoft.com/office/powerpoint/2010/main" val="550949522"/>
              </p:ext>
            </p:extLst>
          </p:nvPr>
        </p:nvGraphicFramePr>
        <p:xfrm>
          <a:off x="5338799" y="1784861"/>
          <a:ext cx="6622296" cy="2627246"/>
        </p:xfrm>
        <a:graphic>
          <a:graphicData uri="http://schemas.openxmlformats.org/drawingml/2006/table">
            <a:tbl>
              <a:tblPr firstRow="1" bandRow="1">
                <a:tableStyleId>{7A98C86E-6F1F-4A7F-8C20-034C1E1CA2C3}</a:tableStyleId>
              </a:tblPr>
              <a:tblGrid>
                <a:gridCol w="1103716">
                  <a:extLst>
                    <a:ext uri="{9D8B030D-6E8A-4147-A177-3AD203B41FA5}">
                      <a16:colId xmlns:a16="http://schemas.microsoft.com/office/drawing/2014/main" val="4127021477"/>
                    </a:ext>
                  </a:extLst>
                </a:gridCol>
                <a:gridCol w="1103716">
                  <a:extLst>
                    <a:ext uri="{9D8B030D-6E8A-4147-A177-3AD203B41FA5}">
                      <a16:colId xmlns:a16="http://schemas.microsoft.com/office/drawing/2014/main" val="1317594524"/>
                    </a:ext>
                  </a:extLst>
                </a:gridCol>
                <a:gridCol w="1103716">
                  <a:extLst>
                    <a:ext uri="{9D8B030D-6E8A-4147-A177-3AD203B41FA5}">
                      <a16:colId xmlns:a16="http://schemas.microsoft.com/office/drawing/2014/main" val="2379968455"/>
                    </a:ext>
                  </a:extLst>
                </a:gridCol>
                <a:gridCol w="1103716">
                  <a:extLst>
                    <a:ext uri="{9D8B030D-6E8A-4147-A177-3AD203B41FA5}">
                      <a16:colId xmlns:a16="http://schemas.microsoft.com/office/drawing/2014/main" val="4038325488"/>
                    </a:ext>
                  </a:extLst>
                </a:gridCol>
                <a:gridCol w="1103716">
                  <a:extLst>
                    <a:ext uri="{9D8B030D-6E8A-4147-A177-3AD203B41FA5}">
                      <a16:colId xmlns:a16="http://schemas.microsoft.com/office/drawing/2014/main" val="1565804108"/>
                    </a:ext>
                  </a:extLst>
                </a:gridCol>
                <a:gridCol w="1103716">
                  <a:extLst>
                    <a:ext uri="{9D8B030D-6E8A-4147-A177-3AD203B41FA5}">
                      <a16:colId xmlns:a16="http://schemas.microsoft.com/office/drawing/2014/main" val="1742703247"/>
                    </a:ext>
                  </a:extLst>
                </a:gridCol>
              </a:tblGrid>
              <a:tr h="341712">
                <a:tc gridSpan="3">
                  <a:txBody>
                    <a:bodyPr/>
                    <a:lstStyle/>
                    <a:p>
                      <a:pPr algn="ctr"/>
                      <a:r>
                        <a:rPr lang="en-US" sz="1600" dirty="0">
                          <a:latin typeface="+mn-lt"/>
                        </a:rPr>
                        <a:t>Narrative Maneuvers</a:t>
                      </a:r>
                    </a:p>
                  </a:txBody>
                  <a:tcPr/>
                </a:tc>
                <a:tc hMerge="1">
                  <a:txBody>
                    <a:bodyPr/>
                    <a:lstStyle/>
                    <a:p>
                      <a:endParaRPr/>
                    </a:p>
                  </a:txBody>
                  <a:tcPr/>
                </a:tc>
                <a:tc hMerge="1">
                  <a:txBody>
                    <a:bodyPr/>
                    <a:lstStyle/>
                    <a:p>
                      <a:endParaRPr lang="en-US" dirty="0"/>
                    </a:p>
                  </a:txBody>
                  <a:tcPr/>
                </a:tc>
                <a:tc gridSpan="3">
                  <a:txBody>
                    <a:bodyPr/>
                    <a:lstStyle/>
                    <a:p>
                      <a:pPr algn="ctr"/>
                      <a:r>
                        <a:rPr lang="en-US" sz="1600" dirty="0">
                          <a:latin typeface="+mn-lt"/>
                        </a:rPr>
                        <a:t>Network Maneuvers</a:t>
                      </a:r>
                    </a:p>
                  </a:txBody>
                  <a:tcPr>
                    <a:lnB w="12700" cap="flat" cmpd="sng" algn="ctr">
                      <a:solidFill>
                        <a:schemeClr val="tx1"/>
                      </a:solidFill>
                      <a:prstDash val="solid"/>
                      <a:round/>
                      <a:headEnd type="none" w="med" len="med"/>
                      <a:tailEnd type="none" w="med" len="med"/>
                    </a:lnB>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3501961200"/>
                  </a:ext>
                </a:extLst>
              </a:tr>
              <a:tr h="551996">
                <a:tc gridSpan="3">
                  <a:txBody>
                    <a:bodyPr/>
                    <a:lstStyle/>
                    <a:p>
                      <a:r>
                        <a:rPr lang="en-US" sz="1200" dirty="0">
                          <a:latin typeface="+mn-lt"/>
                        </a:rPr>
                        <a:t>Impact what is being said and how it is being said</a:t>
                      </a:r>
                    </a:p>
                  </a:txBody>
                  <a:tcPr>
                    <a:lnR w="12700" cap="flat" cmpd="sng" algn="ctr">
                      <a:solidFill>
                        <a:schemeClr val="tx1"/>
                      </a:solidFill>
                      <a:prstDash val="solid"/>
                      <a:round/>
                      <a:headEnd type="none" w="med" len="med"/>
                      <a:tailEnd type="none" w="med" len="med"/>
                    </a:lnR>
                    <a:solidFill>
                      <a:schemeClr val="accent3">
                        <a:lumMod val="90000"/>
                      </a:schemeClr>
                    </a:solidFill>
                  </a:tcPr>
                </a:tc>
                <a:tc hMerge="1">
                  <a:txBody>
                    <a:bodyPr/>
                    <a:lstStyle/>
                    <a:p>
                      <a:endParaRPr/>
                    </a:p>
                  </a:txBody>
                  <a:tcPr/>
                </a:tc>
                <a:tc hMerge="1">
                  <a:txBody>
                    <a:bodyPr/>
                    <a:lstStyle/>
                    <a:p>
                      <a:endParaRPr lang="en-US" dirty="0"/>
                    </a:p>
                  </a:txBody>
                  <a:tcPr/>
                </a:tc>
                <a:tc gridSpan="3">
                  <a:txBody>
                    <a:bodyPr/>
                    <a:lstStyle/>
                    <a:p>
                      <a:r>
                        <a:rPr lang="en-US" sz="1200" dirty="0">
                          <a:latin typeface="+mn-lt"/>
                        </a:rPr>
                        <a:t>“Community” maneuvers. Alter who is connected to whom, the strength of those connections, and so alters who is influential and what groups exist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0000"/>
                      </a:schemeClr>
                    </a:solidFill>
                  </a:tcPr>
                </a:tc>
                <a:tc hMerge="1">
                  <a:txBody>
                    <a:bodyPr/>
                    <a:lstStyle/>
                    <a:p>
                      <a:endParaRPr/>
                    </a:p>
                  </a:txBody>
                  <a:tcPr/>
                </a:tc>
                <a:tc hMerge="1">
                  <a:txBody>
                    <a:bodyPr/>
                    <a:lstStyle/>
                    <a:p>
                      <a:endParaRPr lang="en-US" dirty="0"/>
                    </a:p>
                  </a:txBody>
                  <a:tcPr/>
                </a:tc>
                <a:extLst>
                  <a:ext uri="{0D108BD9-81ED-4DB2-BD59-A6C34878D82A}">
                    <a16:rowId xmlns:a16="http://schemas.microsoft.com/office/drawing/2014/main" val="152052374"/>
                  </a:ext>
                </a:extLst>
              </a:tr>
              <a:tr h="446854">
                <a:tc>
                  <a:txBody>
                    <a:bodyPr/>
                    <a:lstStyle/>
                    <a:p>
                      <a:r>
                        <a:rPr lang="en-US" sz="1400" b="1" dirty="0">
                          <a:latin typeface="+mn-lt"/>
                        </a:rPr>
                        <a:t>Emotional Messaging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Develop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Counter Narrative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chemeClr val="accent2">
                        <a:lumMod val="20000"/>
                        <a:lumOff val="80000"/>
                      </a:schemeClr>
                    </a:solidFill>
                  </a:tcPr>
                </a:tc>
                <a:tc>
                  <a:txBody>
                    <a:bodyPr/>
                    <a:lstStyle/>
                    <a:p>
                      <a:r>
                        <a:rPr lang="en-US" sz="1400" b="1" dirty="0">
                          <a:latin typeface="+mn-lt"/>
                        </a:rPr>
                        <a:t>Individual Centric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tc>
                  <a:txBody>
                    <a:bodyPr/>
                    <a:lstStyle/>
                    <a:p>
                      <a:r>
                        <a:rPr lang="en-US" sz="1400" b="1" dirty="0">
                          <a:latin typeface="+mn-lt"/>
                        </a:rPr>
                        <a:t>Unmake Groups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2">
                        <a:lumMod val="20000"/>
                        <a:lumOff val="80000"/>
                      </a:schemeClr>
                    </a:solidFill>
                  </a:tcPr>
                </a:tc>
                <a:extLst>
                  <a:ext uri="{0D108BD9-81ED-4DB2-BD59-A6C34878D82A}">
                    <a16:rowId xmlns:a16="http://schemas.microsoft.com/office/drawing/2014/main" val="1310921829"/>
                  </a:ext>
                </a:extLst>
              </a:tr>
              <a:tr h="319807">
                <a:tc>
                  <a:txBody>
                    <a:bodyPr/>
                    <a:lstStyle/>
                    <a:p>
                      <a:r>
                        <a:rPr lang="en-US" dirty="0">
                          <a:latin typeface="+mn-lt"/>
                        </a:rPr>
                        <a:t>Excite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Explain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Distort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Back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noFill/>
                  </a:tcPr>
                </a:tc>
                <a:tc>
                  <a:txBody>
                    <a:bodyPr/>
                    <a:lstStyle/>
                    <a:p>
                      <a:r>
                        <a:rPr lang="en-US" dirty="0">
                          <a:latin typeface="+mn-lt"/>
                        </a:rPr>
                        <a:t>Build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tc>
                  <a:txBody>
                    <a:bodyPr/>
                    <a:lstStyle/>
                    <a:p>
                      <a:r>
                        <a:rPr lang="en-US" dirty="0">
                          <a:latin typeface="+mn-lt"/>
                        </a:rPr>
                        <a:t>Narrow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9525" cap="flat" cmpd="sng">
                      <a:noFill/>
                      <a:prstDash val="solid"/>
                      <a:round/>
                      <a:headEnd type="none" w="sm" len="sm"/>
                      <a:tailEnd type="none" w="sm" len="sm"/>
                    </a:lnB>
                    <a:noFill/>
                  </a:tcPr>
                </a:tc>
                <a:extLst>
                  <a:ext uri="{0D108BD9-81ED-4DB2-BD59-A6C34878D82A}">
                    <a16:rowId xmlns:a16="http://schemas.microsoft.com/office/drawing/2014/main" val="919065477"/>
                  </a:ext>
                </a:extLst>
              </a:tr>
              <a:tr h="319807">
                <a:tc>
                  <a:txBody>
                    <a:bodyPr/>
                    <a:lstStyle/>
                    <a:p>
                      <a:r>
                        <a:rPr lang="en-US" dirty="0">
                          <a:latin typeface="+mn-lt"/>
                        </a:rPr>
                        <a:t>Dismay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Engage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Dismiss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Negate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Bridge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r>
                        <a:rPr lang="en-US" dirty="0">
                          <a:latin typeface="+mn-lt"/>
                        </a:rPr>
                        <a:t>Neutralize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51482825"/>
                  </a:ext>
                </a:extLst>
              </a:tr>
              <a:tr h="269679">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Enhance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Distract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endParaRPr lang="en-US"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Boost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tc>
                  <a:txBody>
                    <a:bodyPr/>
                    <a:lstStyle/>
                    <a:p>
                      <a:r>
                        <a:rPr lang="en-US" dirty="0">
                          <a:latin typeface="+mn-lt"/>
                        </a:rPr>
                        <a:t>Neglect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noFill/>
                  </a:tcPr>
                </a:tc>
                <a:extLst>
                  <a:ext uri="{0D108BD9-81ED-4DB2-BD59-A6C34878D82A}">
                    <a16:rowId xmlns:a16="http://schemas.microsoft.com/office/drawing/2014/main" val="4241650351"/>
                  </a:ext>
                </a:extLst>
              </a:tr>
            </a:tbl>
          </a:graphicData>
        </a:graphic>
      </p:graphicFrame>
    </p:spTree>
    <p:extLst>
      <p:ext uri="{BB962C8B-B14F-4D97-AF65-F5344CB8AC3E}">
        <p14:creationId xmlns:p14="http://schemas.microsoft.com/office/powerpoint/2010/main" val="26718402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BRIDGE / NEUTRALIZE</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38</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838200" y="1651287"/>
          <a:ext cx="10700857" cy="1835050"/>
        </p:xfrm>
        <a:graphic>
          <a:graphicData uri="http://schemas.openxmlformats.org/drawingml/2006/table">
            <a:tbl>
              <a:tblPr firstRow="1" bandRow="1">
                <a:tableStyleId>{5C22544A-7EE6-4342-B048-85BDC9FD1C3A}</a:tableStyleId>
              </a:tblPr>
              <a:tblGrid>
                <a:gridCol w="1768512">
                  <a:extLst>
                    <a:ext uri="{9D8B030D-6E8A-4147-A177-3AD203B41FA5}">
                      <a16:colId xmlns:a16="http://schemas.microsoft.com/office/drawing/2014/main" val="930075286"/>
                    </a:ext>
                  </a:extLst>
                </a:gridCol>
                <a:gridCol w="4168444">
                  <a:extLst>
                    <a:ext uri="{9D8B030D-6E8A-4147-A177-3AD203B41FA5}">
                      <a16:colId xmlns:a16="http://schemas.microsoft.com/office/drawing/2014/main" val="2089357008"/>
                    </a:ext>
                  </a:extLst>
                </a:gridCol>
                <a:gridCol w="4763901">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Bridge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build a connection between two or more groups or create the appearance of such a connection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Each pair of TOG Communities</a:t>
                      </a:r>
                    </a:p>
                    <a:p>
                      <a:r>
                        <a:rPr lang="en-US" sz="1200" b="1" dirty="0">
                          <a:latin typeface="Cambria" panose="02040503050406030204" pitchFamily="18" charset="0"/>
                          <a:ea typeface="Cambria" panose="02040503050406030204" pitchFamily="18" charset="0"/>
                        </a:rPr>
                        <a:t>Measures: Meta-node (TOG Community) ties</a:t>
                      </a:r>
                    </a:p>
                    <a:p>
                      <a:r>
                        <a:rPr lang="en-US" sz="1200" b="1" dirty="0">
                          <a:latin typeface="Cambria" panose="02040503050406030204" pitchFamily="18" charset="0"/>
                          <a:ea typeface="Cambria" panose="02040503050406030204" pitchFamily="18" charset="0"/>
                        </a:rPr>
                        <a:t>Network(s): Agent x Agent (Strong Ties union Concepts)</a:t>
                      </a:r>
                    </a:p>
                    <a:p>
                      <a:r>
                        <a:rPr lang="en-US" sz="1200" b="1" dirty="0">
                          <a:latin typeface="Cambria" panose="02040503050406030204" pitchFamily="18" charset="0"/>
                          <a:ea typeface="Cambria" panose="02040503050406030204" pitchFamily="18" charset="0"/>
                        </a:rPr>
                        <a:t>Indicator: Increase from t1 to t2</a:t>
                      </a:r>
                    </a:p>
                  </a:txBody>
                  <a:tcPr/>
                </a:tc>
                <a:extLst>
                  <a:ext uri="{0D108BD9-81ED-4DB2-BD59-A6C34878D82A}">
                    <a16:rowId xmlns:a16="http://schemas.microsoft.com/office/drawing/2014/main" val="2262395672"/>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Neutralize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cause a group to be, or appear to be, no longer of relevance, e.g., because it was dismantled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Decrease from t1 to t2</a:t>
                      </a:r>
                    </a:p>
                  </a:txBody>
                  <a:tcPr/>
                </a:tc>
                <a:extLst>
                  <a:ext uri="{0D108BD9-81ED-4DB2-BD59-A6C34878D82A}">
                    <a16:rowId xmlns:a16="http://schemas.microsoft.com/office/drawing/2014/main" val="866669939"/>
                  </a:ext>
                </a:extLst>
              </a:tr>
            </a:tbl>
          </a:graphicData>
        </a:graphic>
      </p:graphicFrame>
      <p:sp>
        <p:nvSpPr>
          <p:cNvPr id="5" name="Oval 4">
            <a:extLst>
              <a:ext uri="{FF2B5EF4-FFF2-40B4-BE49-F238E27FC236}">
                <a16:creationId xmlns:a16="http://schemas.microsoft.com/office/drawing/2014/main" id="{72DF05F0-5948-CE7A-30DE-5C5682581BA2}"/>
              </a:ext>
            </a:extLst>
          </p:cNvPr>
          <p:cNvSpPr/>
          <p:nvPr/>
        </p:nvSpPr>
        <p:spPr>
          <a:xfrm>
            <a:off x="563236" y="416930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 name="Oval 5">
            <a:extLst>
              <a:ext uri="{FF2B5EF4-FFF2-40B4-BE49-F238E27FC236}">
                <a16:creationId xmlns:a16="http://schemas.microsoft.com/office/drawing/2014/main" id="{4097C42F-E26F-F018-7F28-79EDAC38ECFA}"/>
              </a:ext>
            </a:extLst>
          </p:cNvPr>
          <p:cNvSpPr/>
          <p:nvPr/>
        </p:nvSpPr>
        <p:spPr>
          <a:xfrm>
            <a:off x="1480502" y="416930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4" name="Oval 23">
            <a:extLst>
              <a:ext uri="{FF2B5EF4-FFF2-40B4-BE49-F238E27FC236}">
                <a16:creationId xmlns:a16="http://schemas.microsoft.com/office/drawing/2014/main" id="{288D7FE1-2C2D-4DBA-A4CD-480F43D89107}"/>
              </a:ext>
            </a:extLst>
          </p:cNvPr>
          <p:cNvSpPr/>
          <p:nvPr/>
        </p:nvSpPr>
        <p:spPr>
          <a:xfrm>
            <a:off x="592988" y="517895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5" name="Oval 24">
            <a:extLst>
              <a:ext uri="{FF2B5EF4-FFF2-40B4-BE49-F238E27FC236}">
                <a16:creationId xmlns:a16="http://schemas.microsoft.com/office/drawing/2014/main" id="{BF47732F-B886-CFF0-E70B-E2613ABF6AAB}"/>
              </a:ext>
            </a:extLst>
          </p:cNvPr>
          <p:cNvSpPr/>
          <p:nvPr/>
        </p:nvSpPr>
        <p:spPr>
          <a:xfrm>
            <a:off x="1510254" y="5178952"/>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26" name="Straight Connector 25">
            <a:extLst>
              <a:ext uri="{FF2B5EF4-FFF2-40B4-BE49-F238E27FC236}">
                <a16:creationId xmlns:a16="http://schemas.microsoft.com/office/drawing/2014/main" id="{DC5DC951-0C74-DE57-B0D6-1426C8EF1981}"/>
              </a:ext>
            </a:extLst>
          </p:cNvPr>
          <p:cNvCxnSpPr>
            <a:cxnSpLocks/>
            <a:stCxn id="24" idx="6"/>
            <a:endCxn id="25" idx="2"/>
          </p:cNvCxnSpPr>
          <p:nvPr/>
        </p:nvCxnSpPr>
        <p:spPr>
          <a:xfrm>
            <a:off x="1149910" y="5457413"/>
            <a:ext cx="360344" cy="0"/>
          </a:xfrm>
          <a:prstGeom prst="line">
            <a:avLst/>
          </a:prstGeom>
          <a:ln w="6350"/>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0BB9E86F-BB47-EB1A-ACAB-A2C7FE332167}"/>
              </a:ext>
            </a:extLst>
          </p:cNvPr>
          <p:cNvSpPr/>
          <p:nvPr/>
        </p:nvSpPr>
        <p:spPr>
          <a:xfrm>
            <a:off x="2502524" y="419808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0" name="Oval 29">
            <a:extLst>
              <a:ext uri="{FF2B5EF4-FFF2-40B4-BE49-F238E27FC236}">
                <a16:creationId xmlns:a16="http://schemas.microsoft.com/office/drawing/2014/main" id="{A109F3C0-9581-C2BD-78D1-EBBD8FD9C8C0}"/>
              </a:ext>
            </a:extLst>
          </p:cNvPr>
          <p:cNvSpPr/>
          <p:nvPr/>
        </p:nvSpPr>
        <p:spPr>
          <a:xfrm>
            <a:off x="3582340" y="419479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31" name="Oval 30">
            <a:extLst>
              <a:ext uri="{FF2B5EF4-FFF2-40B4-BE49-F238E27FC236}">
                <a16:creationId xmlns:a16="http://schemas.microsoft.com/office/drawing/2014/main" id="{A0CA728A-378E-8AD3-9C7F-450E56A5D60C}"/>
              </a:ext>
            </a:extLst>
          </p:cNvPr>
          <p:cNvSpPr/>
          <p:nvPr/>
        </p:nvSpPr>
        <p:spPr>
          <a:xfrm>
            <a:off x="2532276" y="520773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32" name="Oval 31">
            <a:extLst>
              <a:ext uri="{FF2B5EF4-FFF2-40B4-BE49-F238E27FC236}">
                <a16:creationId xmlns:a16="http://schemas.microsoft.com/office/drawing/2014/main" id="{BA4EC858-94D0-A6B5-429D-D27C14438385}"/>
              </a:ext>
            </a:extLst>
          </p:cNvPr>
          <p:cNvSpPr/>
          <p:nvPr/>
        </p:nvSpPr>
        <p:spPr>
          <a:xfrm>
            <a:off x="3612092" y="520444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33" name="Straight Connector 32">
            <a:extLst>
              <a:ext uri="{FF2B5EF4-FFF2-40B4-BE49-F238E27FC236}">
                <a16:creationId xmlns:a16="http://schemas.microsoft.com/office/drawing/2014/main" id="{EB764BE1-3004-11DA-2917-BBD61CD30FAE}"/>
              </a:ext>
            </a:extLst>
          </p:cNvPr>
          <p:cNvCxnSpPr>
            <a:cxnSpLocks/>
            <a:stCxn id="31" idx="6"/>
            <a:endCxn id="32" idx="2"/>
          </p:cNvCxnSpPr>
          <p:nvPr/>
        </p:nvCxnSpPr>
        <p:spPr>
          <a:xfrm flipV="1">
            <a:off x="3089198" y="5482906"/>
            <a:ext cx="522894" cy="3294"/>
          </a:xfrm>
          <a:prstGeom prst="line">
            <a:avLst/>
          </a:prstGeom>
          <a:ln w="38100">
            <a:solidFill>
              <a:srgbClr val="C00000"/>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43CA378E-997E-BA30-A5EF-888939657150}"/>
              </a:ext>
            </a:extLst>
          </p:cNvPr>
          <p:cNvCxnSpPr>
            <a:cxnSpLocks/>
            <a:stCxn id="29" idx="6"/>
            <a:endCxn id="30" idx="2"/>
          </p:cNvCxnSpPr>
          <p:nvPr/>
        </p:nvCxnSpPr>
        <p:spPr>
          <a:xfrm flipV="1">
            <a:off x="3059446" y="4473256"/>
            <a:ext cx="522894" cy="3294"/>
          </a:xfrm>
          <a:prstGeom prst="line">
            <a:avLst/>
          </a:prstGeom>
          <a:ln w="19050">
            <a:solidFill>
              <a:srgbClr val="C00000"/>
            </a:solidFill>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86761816-00D5-6E7F-C893-748255D75907}"/>
              </a:ext>
            </a:extLst>
          </p:cNvPr>
          <p:cNvSpPr/>
          <p:nvPr/>
        </p:nvSpPr>
        <p:spPr>
          <a:xfrm>
            <a:off x="472171" y="3925380"/>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86CF780F-9691-1F04-F126-E6C5C144A92D}"/>
              </a:ext>
            </a:extLst>
          </p:cNvPr>
          <p:cNvCxnSpPr>
            <a:cxnSpLocks/>
          </p:cNvCxnSpPr>
          <p:nvPr/>
        </p:nvCxnSpPr>
        <p:spPr>
          <a:xfrm>
            <a:off x="2214202"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Arrow: Right 20">
            <a:extLst>
              <a:ext uri="{FF2B5EF4-FFF2-40B4-BE49-F238E27FC236}">
                <a16:creationId xmlns:a16="http://schemas.microsoft.com/office/drawing/2014/main" id="{1BCF9BC1-F9DE-48D6-DBA3-C7792010027D}"/>
              </a:ext>
            </a:extLst>
          </p:cNvPr>
          <p:cNvSpPr/>
          <p:nvPr/>
        </p:nvSpPr>
        <p:spPr>
          <a:xfrm>
            <a:off x="1873206" y="4527223"/>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42" name="TextBox 41">
            <a:extLst>
              <a:ext uri="{FF2B5EF4-FFF2-40B4-BE49-F238E27FC236}">
                <a16:creationId xmlns:a16="http://schemas.microsoft.com/office/drawing/2014/main" id="{182782AC-1353-8510-1F8D-2E754F4A7F47}"/>
              </a:ext>
            </a:extLst>
          </p:cNvPr>
          <p:cNvSpPr txBox="1"/>
          <p:nvPr/>
        </p:nvSpPr>
        <p:spPr>
          <a:xfrm>
            <a:off x="938751" y="6125830"/>
            <a:ext cx="731290" cy="307777"/>
          </a:xfrm>
          <a:prstGeom prst="rect">
            <a:avLst/>
          </a:prstGeom>
          <a:noFill/>
        </p:spPr>
        <p:txBody>
          <a:bodyPr wrap="none" rtlCol="0">
            <a:spAutoFit/>
          </a:bodyPr>
          <a:lstStyle/>
          <a:p>
            <a:pPr algn="ctr"/>
            <a:r>
              <a:rPr lang="en-US" dirty="0"/>
              <a:t>Time 1</a:t>
            </a:r>
          </a:p>
        </p:txBody>
      </p:sp>
      <p:sp>
        <p:nvSpPr>
          <p:cNvPr id="43" name="TextBox 42">
            <a:extLst>
              <a:ext uri="{FF2B5EF4-FFF2-40B4-BE49-F238E27FC236}">
                <a16:creationId xmlns:a16="http://schemas.microsoft.com/office/drawing/2014/main" id="{3F17CEEE-06E1-D48F-4331-CFBD434163E6}"/>
              </a:ext>
            </a:extLst>
          </p:cNvPr>
          <p:cNvSpPr txBox="1"/>
          <p:nvPr/>
        </p:nvSpPr>
        <p:spPr>
          <a:xfrm>
            <a:off x="2752088" y="6147660"/>
            <a:ext cx="731290" cy="307777"/>
          </a:xfrm>
          <a:prstGeom prst="rect">
            <a:avLst/>
          </a:prstGeom>
          <a:noFill/>
        </p:spPr>
        <p:txBody>
          <a:bodyPr wrap="none" rtlCol="0">
            <a:spAutoFit/>
          </a:bodyPr>
          <a:lstStyle/>
          <a:p>
            <a:pPr algn="ctr"/>
            <a:r>
              <a:rPr lang="en-US" dirty="0"/>
              <a:t>Time 2</a:t>
            </a:r>
          </a:p>
        </p:txBody>
      </p:sp>
      <p:sp>
        <p:nvSpPr>
          <p:cNvPr id="60" name="TextBox 59">
            <a:extLst>
              <a:ext uri="{FF2B5EF4-FFF2-40B4-BE49-F238E27FC236}">
                <a16:creationId xmlns:a16="http://schemas.microsoft.com/office/drawing/2014/main" id="{E974BFD3-938E-869D-D7D5-CEF86B8087E1}"/>
              </a:ext>
            </a:extLst>
          </p:cNvPr>
          <p:cNvSpPr txBox="1"/>
          <p:nvPr/>
        </p:nvSpPr>
        <p:spPr>
          <a:xfrm>
            <a:off x="5631271" y="6136388"/>
            <a:ext cx="731290" cy="307777"/>
          </a:xfrm>
          <a:prstGeom prst="rect">
            <a:avLst/>
          </a:prstGeom>
          <a:noFill/>
        </p:spPr>
        <p:txBody>
          <a:bodyPr wrap="none" rtlCol="0">
            <a:spAutoFit/>
          </a:bodyPr>
          <a:lstStyle/>
          <a:p>
            <a:pPr algn="ctr"/>
            <a:r>
              <a:rPr lang="en-US" dirty="0"/>
              <a:t>Time 1</a:t>
            </a:r>
          </a:p>
        </p:txBody>
      </p:sp>
      <p:sp>
        <p:nvSpPr>
          <p:cNvPr id="61" name="TextBox 60">
            <a:extLst>
              <a:ext uri="{FF2B5EF4-FFF2-40B4-BE49-F238E27FC236}">
                <a16:creationId xmlns:a16="http://schemas.microsoft.com/office/drawing/2014/main" id="{E9C054A2-35C6-F0EE-B128-2074DD3A9B9F}"/>
              </a:ext>
            </a:extLst>
          </p:cNvPr>
          <p:cNvSpPr txBox="1"/>
          <p:nvPr/>
        </p:nvSpPr>
        <p:spPr>
          <a:xfrm>
            <a:off x="8510454" y="6140341"/>
            <a:ext cx="731290" cy="307777"/>
          </a:xfrm>
          <a:prstGeom prst="rect">
            <a:avLst/>
          </a:prstGeom>
          <a:noFill/>
        </p:spPr>
        <p:txBody>
          <a:bodyPr wrap="none" rtlCol="0">
            <a:spAutoFit/>
          </a:bodyPr>
          <a:lstStyle/>
          <a:p>
            <a:pPr algn="ctr"/>
            <a:r>
              <a:rPr lang="en-US" dirty="0"/>
              <a:t>Time 2</a:t>
            </a:r>
          </a:p>
        </p:txBody>
      </p:sp>
      <p:sp>
        <p:nvSpPr>
          <p:cNvPr id="63" name="Oval 62">
            <a:extLst>
              <a:ext uri="{FF2B5EF4-FFF2-40B4-BE49-F238E27FC236}">
                <a16:creationId xmlns:a16="http://schemas.microsoft.com/office/drawing/2014/main" id="{F45A64AD-EE4D-02A3-D012-3863B36FC72C}"/>
              </a:ext>
            </a:extLst>
          </p:cNvPr>
          <p:cNvSpPr/>
          <p:nvPr/>
        </p:nvSpPr>
        <p:spPr>
          <a:xfrm>
            <a:off x="5609716" y="4793483"/>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64" name="Oval 63">
            <a:extLst>
              <a:ext uri="{FF2B5EF4-FFF2-40B4-BE49-F238E27FC236}">
                <a16:creationId xmlns:a16="http://schemas.microsoft.com/office/drawing/2014/main" id="{4BFC7734-3E42-AC70-897F-0C01785E044F}"/>
              </a:ext>
            </a:extLst>
          </p:cNvPr>
          <p:cNvSpPr/>
          <p:nvPr/>
        </p:nvSpPr>
        <p:spPr>
          <a:xfrm>
            <a:off x="4778894" y="4191047"/>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65" name="Oval 64">
            <a:extLst>
              <a:ext uri="{FF2B5EF4-FFF2-40B4-BE49-F238E27FC236}">
                <a16:creationId xmlns:a16="http://schemas.microsoft.com/office/drawing/2014/main" id="{1FA6FE0B-A74D-0AC4-98F1-B5DBD5C0E1A6}"/>
              </a:ext>
            </a:extLst>
          </p:cNvPr>
          <p:cNvSpPr/>
          <p:nvPr/>
        </p:nvSpPr>
        <p:spPr>
          <a:xfrm>
            <a:off x="4896794" y="5350405"/>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66" name="Oval 65">
            <a:extLst>
              <a:ext uri="{FF2B5EF4-FFF2-40B4-BE49-F238E27FC236}">
                <a16:creationId xmlns:a16="http://schemas.microsoft.com/office/drawing/2014/main" id="{128E7431-EE42-ECFB-0BD0-E0B78BAFA5AA}"/>
              </a:ext>
            </a:extLst>
          </p:cNvPr>
          <p:cNvSpPr/>
          <p:nvPr/>
        </p:nvSpPr>
        <p:spPr>
          <a:xfrm>
            <a:off x="6542231" y="531777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67" name="Straight Connector 66">
            <a:extLst>
              <a:ext uri="{FF2B5EF4-FFF2-40B4-BE49-F238E27FC236}">
                <a16:creationId xmlns:a16="http://schemas.microsoft.com/office/drawing/2014/main" id="{AA0FA129-1B87-F0DE-53C3-94DD632BAE60}"/>
              </a:ext>
            </a:extLst>
          </p:cNvPr>
          <p:cNvCxnSpPr>
            <a:cxnSpLocks/>
            <a:stCxn id="63" idx="1"/>
            <a:endCxn id="64" idx="5"/>
          </p:cNvCxnSpPr>
          <p:nvPr/>
        </p:nvCxnSpPr>
        <p:spPr>
          <a:xfrm flipH="1" flipV="1">
            <a:off x="5254257" y="4666410"/>
            <a:ext cx="437018" cy="208632"/>
          </a:xfrm>
          <a:prstGeom prst="line">
            <a:avLst/>
          </a:prstGeom>
          <a:ln w="19050"/>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BB686A09-AC7A-6ABD-28A0-25D222878818}"/>
              </a:ext>
            </a:extLst>
          </p:cNvPr>
          <p:cNvCxnSpPr>
            <a:cxnSpLocks/>
            <a:stCxn id="63" idx="5"/>
            <a:endCxn id="66" idx="2"/>
          </p:cNvCxnSpPr>
          <p:nvPr/>
        </p:nvCxnSpPr>
        <p:spPr>
          <a:xfrm>
            <a:off x="6085079" y="5268846"/>
            <a:ext cx="457152" cy="327393"/>
          </a:xfrm>
          <a:prstGeom prst="line">
            <a:avLst/>
          </a:prstGeom>
          <a:ln w="19050"/>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B38E3298-087C-41BA-549A-D71245FB3EE6}"/>
              </a:ext>
            </a:extLst>
          </p:cNvPr>
          <p:cNvCxnSpPr>
            <a:cxnSpLocks/>
            <a:stCxn id="65" idx="6"/>
            <a:endCxn id="66" idx="3"/>
          </p:cNvCxnSpPr>
          <p:nvPr/>
        </p:nvCxnSpPr>
        <p:spPr>
          <a:xfrm>
            <a:off x="5453716" y="5628866"/>
            <a:ext cx="1170074" cy="164275"/>
          </a:xfrm>
          <a:prstGeom prst="line">
            <a:avLst/>
          </a:prstGeom>
          <a:ln w="19050"/>
        </p:spPr>
        <p:style>
          <a:lnRef idx="1">
            <a:schemeClr val="dk1"/>
          </a:lnRef>
          <a:fillRef idx="0">
            <a:schemeClr val="dk1"/>
          </a:fillRef>
          <a:effectRef idx="0">
            <a:schemeClr val="dk1"/>
          </a:effectRef>
          <a:fontRef idx="minor">
            <a:schemeClr val="tx1"/>
          </a:fontRef>
        </p:style>
      </p:cxnSp>
      <p:cxnSp>
        <p:nvCxnSpPr>
          <p:cNvPr id="70" name="Straight Connector 69">
            <a:extLst>
              <a:ext uri="{FF2B5EF4-FFF2-40B4-BE49-F238E27FC236}">
                <a16:creationId xmlns:a16="http://schemas.microsoft.com/office/drawing/2014/main" id="{F2DA329B-AEC1-4EF5-E2D0-0AC2BE6FC426}"/>
              </a:ext>
            </a:extLst>
          </p:cNvPr>
          <p:cNvCxnSpPr>
            <a:cxnSpLocks/>
            <a:stCxn id="65" idx="7"/>
            <a:endCxn id="63" idx="2"/>
          </p:cNvCxnSpPr>
          <p:nvPr/>
        </p:nvCxnSpPr>
        <p:spPr>
          <a:xfrm flipV="1">
            <a:off x="5372157" y="5071944"/>
            <a:ext cx="237559" cy="360020"/>
          </a:xfrm>
          <a:prstGeom prst="line">
            <a:avLst/>
          </a:prstGeom>
          <a:ln w="19050"/>
        </p:spPr>
        <p:style>
          <a:lnRef idx="1">
            <a:schemeClr val="dk1"/>
          </a:lnRef>
          <a:fillRef idx="0">
            <a:schemeClr val="dk1"/>
          </a:fillRef>
          <a:effectRef idx="0">
            <a:schemeClr val="dk1"/>
          </a:effectRef>
          <a:fontRef idx="minor">
            <a:schemeClr val="tx1"/>
          </a:fontRef>
        </p:style>
      </p:cxnSp>
      <p:cxnSp>
        <p:nvCxnSpPr>
          <p:cNvPr id="71" name="Straight Connector 70">
            <a:extLst>
              <a:ext uri="{FF2B5EF4-FFF2-40B4-BE49-F238E27FC236}">
                <a16:creationId xmlns:a16="http://schemas.microsoft.com/office/drawing/2014/main" id="{57D191CF-3F46-F219-8FB1-E47E6B1014EF}"/>
              </a:ext>
            </a:extLst>
          </p:cNvPr>
          <p:cNvCxnSpPr>
            <a:cxnSpLocks/>
            <a:stCxn id="65" idx="0"/>
            <a:endCxn id="64" idx="4"/>
          </p:cNvCxnSpPr>
          <p:nvPr/>
        </p:nvCxnSpPr>
        <p:spPr>
          <a:xfrm flipH="1" flipV="1">
            <a:off x="5057355" y="4747969"/>
            <a:ext cx="117900" cy="602436"/>
          </a:xfrm>
          <a:prstGeom prst="line">
            <a:avLst/>
          </a:prstGeom>
          <a:ln w="19050"/>
        </p:spPr>
        <p:style>
          <a:lnRef idx="1">
            <a:schemeClr val="dk1"/>
          </a:lnRef>
          <a:fillRef idx="0">
            <a:schemeClr val="dk1"/>
          </a:fillRef>
          <a:effectRef idx="0">
            <a:schemeClr val="dk1"/>
          </a:effectRef>
          <a:fontRef idx="minor">
            <a:schemeClr val="tx1"/>
          </a:fontRef>
        </p:style>
      </p:cxnSp>
      <p:sp>
        <p:nvSpPr>
          <p:cNvPr id="72" name="Oval 71">
            <a:extLst>
              <a:ext uri="{FF2B5EF4-FFF2-40B4-BE49-F238E27FC236}">
                <a16:creationId xmlns:a16="http://schemas.microsoft.com/office/drawing/2014/main" id="{C4C4B3FC-94B0-AC89-FE40-77A6D75EB5E1}"/>
              </a:ext>
            </a:extLst>
          </p:cNvPr>
          <p:cNvSpPr/>
          <p:nvPr/>
        </p:nvSpPr>
        <p:spPr>
          <a:xfrm>
            <a:off x="8446262" y="4702326"/>
            <a:ext cx="556922" cy="556922"/>
          </a:xfrm>
          <a:prstGeom prst="ellipse">
            <a:avLst/>
          </a:prstGeom>
          <a:solidFill>
            <a:srgbClr val="5599EF"/>
          </a:solidFill>
          <a:ln>
            <a:solidFill>
              <a:srgbClr val="FF0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3" name="Oval 72">
            <a:extLst>
              <a:ext uri="{FF2B5EF4-FFF2-40B4-BE49-F238E27FC236}">
                <a16:creationId xmlns:a16="http://schemas.microsoft.com/office/drawing/2014/main" id="{837B0F69-92D1-A274-6F03-C26BEE37AEC0}"/>
              </a:ext>
            </a:extLst>
          </p:cNvPr>
          <p:cNvSpPr/>
          <p:nvPr/>
        </p:nvSpPr>
        <p:spPr>
          <a:xfrm>
            <a:off x="7615440" y="4099890"/>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4" name="Oval 73">
            <a:extLst>
              <a:ext uri="{FF2B5EF4-FFF2-40B4-BE49-F238E27FC236}">
                <a16:creationId xmlns:a16="http://schemas.microsoft.com/office/drawing/2014/main" id="{65CC6CCF-2F7F-DE49-AB21-78A16BFD4576}"/>
              </a:ext>
            </a:extLst>
          </p:cNvPr>
          <p:cNvSpPr/>
          <p:nvPr/>
        </p:nvSpPr>
        <p:spPr>
          <a:xfrm>
            <a:off x="7733340" y="525924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5" name="Oval 74">
            <a:extLst>
              <a:ext uri="{FF2B5EF4-FFF2-40B4-BE49-F238E27FC236}">
                <a16:creationId xmlns:a16="http://schemas.microsoft.com/office/drawing/2014/main" id="{A4FE9847-05E6-36FB-9CE6-23C575F2626A}"/>
              </a:ext>
            </a:extLst>
          </p:cNvPr>
          <p:cNvSpPr/>
          <p:nvPr/>
        </p:nvSpPr>
        <p:spPr>
          <a:xfrm>
            <a:off x="9471739" y="5223338"/>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4</a:t>
            </a:r>
          </a:p>
        </p:txBody>
      </p:sp>
      <p:cxnSp>
        <p:nvCxnSpPr>
          <p:cNvPr id="76" name="Straight Connector 75">
            <a:extLst>
              <a:ext uri="{FF2B5EF4-FFF2-40B4-BE49-F238E27FC236}">
                <a16:creationId xmlns:a16="http://schemas.microsoft.com/office/drawing/2014/main" id="{C91996EB-0C0E-84CD-0A44-0A7A445F0D23}"/>
              </a:ext>
            </a:extLst>
          </p:cNvPr>
          <p:cNvCxnSpPr>
            <a:cxnSpLocks/>
            <a:stCxn id="74" idx="6"/>
            <a:endCxn id="75" idx="3"/>
          </p:cNvCxnSpPr>
          <p:nvPr/>
        </p:nvCxnSpPr>
        <p:spPr>
          <a:xfrm>
            <a:off x="8290262" y="5537709"/>
            <a:ext cx="1263036" cy="160992"/>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Straight Connector 76">
            <a:extLst>
              <a:ext uri="{FF2B5EF4-FFF2-40B4-BE49-F238E27FC236}">
                <a16:creationId xmlns:a16="http://schemas.microsoft.com/office/drawing/2014/main" id="{3D451906-B712-93A0-4FF0-1ECF85B2B7B2}"/>
              </a:ext>
            </a:extLst>
          </p:cNvPr>
          <p:cNvCxnSpPr>
            <a:cxnSpLocks/>
            <a:stCxn id="74" idx="0"/>
            <a:endCxn id="73" idx="4"/>
          </p:cNvCxnSpPr>
          <p:nvPr/>
        </p:nvCxnSpPr>
        <p:spPr>
          <a:xfrm flipH="1" flipV="1">
            <a:off x="7893901" y="4656812"/>
            <a:ext cx="117900" cy="602436"/>
          </a:xfrm>
          <a:prstGeom prst="line">
            <a:avLst/>
          </a:prstGeom>
          <a:ln w="19050"/>
        </p:spPr>
        <p:style>
          <a:lnRef idx="1">
            <a:schemeClr val="dk1"/>
          </a:lnRef>
          <a:fillRef idx="0">
            <a:schemeClr val="dk1"/>
          </a:fillRef>
          <a:effectRef idx="0">
            <a:schemeClr val="dk1"/>
          </a:effectRef>
          <a:fontRef idx="minor">
            <a:schemeClr val="tx1"/>
          </a:fontRef>
        </p:style>
      </p:cxnSp>
      <p:sp>
        <p:nvSpPr>
          <p:cNvPr id="78" name="Rectangle 77">
            <a:extLst>
              <a:ext uri="{FF2B5EF4-FFF2-40B4-BE49-F238E27FC236}">
                <a16:creationId xmlns:a16="http://schemas.microsoft.com/office/drawing/2014/main" id="{4EC42716-620D-E577-403B-FFC6B549B3FD}"/>
              </a:ext>
            </a:extLst>
          </p:cNvPr>
          <p:cNvSpPr/>
          <p:nvPr/>
        </p:nvSpPr>
        <p:spPr>
          <a:xfrm>
            <a:off x="4675358" y="3925380"/>
            <a:ext cx="5501586"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BD7FE859-CB29-1979-706C-D647BAE8E02F}"/>
              </a:ext>
            </a:extLst>
          </p:cNvPr>
          <p:cNvCxnSpPr>
            <a:cxnSpLocks/>
          </p:cNvCxnSpPr>
          <p:nvPr/>
        </p:nvCxnSpPr>
        <p:spPr>
          <a:xfrm>
            <a:off x="7343364"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1" name="Arrow: Right 80">
            <a:extLst>
              <a:ext uri="{FF2B5EF4-FFF2-40B4-BE49-F238E27FC236}">
                <a16:creationId xmlns:a16="http://schemas.microsoft.com/office/drawing/2014/main" id="{2F741497-F213-3AA8-1B6F-758D393B072F}"/>
              </a:ext>
            </a:extLst>
          </p:cNvPr>
          <p:cNvSpPr/>
          <p:nvPr/>
        </p:nvSpPr>
        <p:spPr>
          <a:xfrm>
            <a:off x="7019274" y="4555671"/>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725090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A8B17B20-5816-4E71-0295-F34496552761}"/>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A23D159-B4FA-A3FE-17F9-ED0DD6729DB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BRIDGE / NEUTRALIZE</a:t>
            </a:r>
            <a:endParaRPr sz="3900" dirty="0"/>
          </a:p>
        </p:txBody>
      </p:sp>
      <p:sp>
        <p:nvSpPr>
          <p:cNvPr id="127" name="Google Shape;127;g227a5b56a84_0_7">
            <a:extLst>
              <a:ext uri="{FF2B5EF4-FFF2-40B4-BE49-F238E27FC236}">
                <a16:creationId xmlns:a16="http://schemas.microsoft.com/office/drawing/2014/main" id="{01B11B3D-6686-E412-1F2A-62F6A47F44E5}"/>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39</a:t>
            </a:fld>
            <a:endParaRPr dirty="0"/>
          </a:p>
        </p:txBody>
      </p:sp>
      <p:pic>
        <p:nvPicPr>
          <p:cNvPr id="4" name="Picture 3" descr="A screenshot of a computer&#10;&#10;Description automatically generated">
            <a:extLst>
              <a:ext uri="{FF2B5EF4-FFF2-40B4-BE49-F238E27FC236}">
                <a16:creationId xmlns:a16="http://schemas.microsoft.com/office/drawing/2014/main" id="{B794EEB2-B4E7-432F-7307-69D26654D3BF}"/>
              </a:ext>
            </a:extLst>
          </p:cNvPr>
          <p:cNvPicPr>
            <a:picLocks noChangeAspect="1"/>
          </p:cNvPicPr>
          <p:nvPr/>
        </p:nvPicPr>
        <p:blipFill>
          <a:blip r:embed="rId3"/>
          <a:stretch>
            <a:fillRect/>
          </a:stretch>
        </p:blipFill>
        <p:spPr>
          <a:xfrm>
            <a:off x="404447" y="1715176"/>
            <a:ext cx="4642528" cy="4937670"/>
          </a:xfrm>
          <a:prstGeom prst="rect">
            <a:avLst/>
          </a:prstGeom>
          <a:ln>
            <a:solidFill>
              <a:schemeClr val="tx1"/>
            </a:solidFill>
          </a:ln>
        </p:spPr>
      </p:pic>
      <p:pic>
        <p:nvPicPr>
          <p:cNvPr id="6" name="Picture 5" descr="A screenshot of a computer&#10;&#10;Description automatically generated">
            <a:extLst>
              <a:ext uri="{FF2B5EF4-FFF2-40B4-BE49-F238E27FC236}">
                <a16:creationId xmlns:a16="http://schemas.microsoft.com/office/drawing/2014/main" id="{EC49986D-3583-E20C-AAA4-65AA57E6C5D9}"/>
              </a:ext>
            </a:extLst>
          </p:cNvPr>
          <p:cNvPicPr>
            <a:picLocks noChangeAspect="1"/>
          </p:cNvPicPr>
          <p:nvPr/>
        </p:nvPicPr>
        <p:blipFill>
          <a:blip r:embed="rId4"/>
          <a:stretch>
            <a:fillRect/>
          </a:stretch>
        </p:blipFill>
        <p:spPr>
          <a:xfrm>
            <a:off x="5207429" y="1715176"/>
            <a:ext cx="4669453" cy="4937670"/>
          </a:xfrm>
          <a:prstGeom prst="rect">
            <a:avLst/>
          </a:prstGeom>
          <a:ln>
            <a:solidFill>
              <a:schemeClr val="tx1"/>
            </a:solidFill>
          </a:ln>
        </p:spPr>
      </p:pic>
    </p:spTree>
    <p:extLst>
      <p:ext uri="{BB962C8B-B14F-4D97-AF65-F5344CB8AC3E}">
        <p14:creationId xmlns:p14="http://schemas.microsoft.com/office/powerpoint/2010/main" val="4140790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g227a5b56a84_0_7"/>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Major questions and motivation</a:t>
            </a:r>
            <a:endParaRPr sz="3900" dirty="0"/>
          </a:p>
        </p:txBody>
      </p:sp>
      <p:sp>
        <p:nvSpPr>
          <p:cNvPr id="126" name="Google Shape;126;g227a5b56a84_0_7"/>
          <p:cNvSpPr txBox="1">
            <a:spLocks noGrp="1"/>
          </p:cNvSpPr>
          <p:nvPr>
            <p:ph type="body" idx="1"/>
          </p:nvPr>
        </p:nvSpPr>
        <p:spPr>
          <a:xfrm>
            <a:off x="723900" y="1825625"/>
            <a:ext cx="10896600" cy="4256871"/>
          </a:xfrm>
          <a:prstGeom prst="rect">
            <a:avLst/>
          </a:prstGeom>
          <a:noFill/>
          <a:ln>
            <a:noFill/>
          </a:ln>
        </p:spPr>
        <p:txBody>
          <a:bodyPr spcFirstLastPara="1" wrap="square" lIns="91425" tIns="45700" rIns="91425" bIns="45700" anchor="t" anchorCtr="0">
            <a:normAutofit lnSpcReduction="10000"/>
          </a:bodyPr>
          <a:lstStyle/>
          <a:p>
            <a:pPr indent="-361950">
              <a:lnSpc>
                <a:spcPct val="150000"/>
              </a:lnSpc>
              <a:spcBef>
                <a:spcPts val="0"/>
              </a:spcBef>
              <a:buSzPts val="2100"/>
              <a:buFont typeface="Wingdings" panose="05000000000000000000" pitchFamily="2" charset="2"/>
              <a:buChar char="q"/>
            </a:pPr>
            <a:r>
              <a:rPr lang="en-US" b="1" dirty="0"/>
              <a:t>Q1: How does the BEND framework fit into current US military doctrine and how can it enhance current information environment analysis?</a:t>
            </a:r>
          </a:p>
          <a:p>
            <a:pPr indent="-361950">
              <a:lnSpc>
                <a:spcPct val="150000"/>
              </a:lnSpc>
              <a:spcBef>
                <a:spcPts val="0"/>
              </a:spcBef>
              <a:buSzPts val="2100"/>
              <a:buFont typeface="Wingdings" panose="05000000000000000000" pitchFamily="2" charset="2"/>
              <a:buChar char="q"/>
            </a:pPr>
            <a:r>
              <a:rPr lang="en-US" b="1" dirty="0"/>
              <a:t>Q2: How can we develop exercise training scenarios for the BEND framework?</a:t>
            </a:r>
          </a:p>
          <a:p>
            <a:pPr indent="-361950">
              <a:lnSpc>
                <a:spcPct val="150000"/>
              </a:lnSpc>
              <a:spcBef>
                <a:spcPts val="0"/>
              </a:spcBef>
              <a:buSzPts val="2100"/>
              <a:buFont typeface="Wingdings" panose="05000000000000000000" pitchFamily="2" charset="2"/>
              <a:buChar char="q"/>
            </a:pPr>
            <a:r>
              <a:rPr lang="en-US" b="1" dirty="0"/>
              <a:t>Q3: How can we create synthetic data w/ BEND maneuvers to support a training scenario?</a:t>
            </a:r>
          </a:p>
          <a:p>
            <a:pPr marL="457200" lvl="0" indent="-361950" algn="l" rtl="0">
              <a:lnSpc>
                <a:spcPct val="150000"/>
              </a:lnSpc>
              <a:spcBef>
                <a:spcPts val="0"/>
              </a:spcBef>
              <a:spcAft>
                <a:spcPts val="0"/>
              </a:spcAft>
              <a:buSzPts val="2100"/>
              <a:buFont typeface="Wingdings" panose="05000000000000000000" pitchFamily="2" charset="2"/>
              <a:buChar char="q"/>
            </a:pPr>
            <a:r>
              <a:rPr lang="en-US" b="1" dirty="0"/>
              <a:t>Q4: How can we detect the presence of BEND maneuvers through their effects? Can we tie these effects to broader social media campaigns? </a:t>
            </a:r>
          </a:p>
        </p:txBody>
      </p:sp>
      <p:sp>
        <p:nvSpPr>
          <p:cNvPr id="127" name="Google Shape;127;g227a5b56a84_0_7"/>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a:t>
            </a:fld>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grpSp>
        <p:nvGrpSpPr>
          <p:cNvPr id="54" name="Group 53">
            <a:extLst>
              <a:ext uri="{FF2B5EF4-FFF2-40B4-BE49-F238E27FC236}">
                <a16:creationId xmlns:a16="http://schemas.microsoft.com/office/drawing/2014/main" id="{224E1B00-1D7F-4284-4E87-B0139DAD2C51}"/>
              </a:ext>
            </a:extLst>
          </p:cNvPr>
          <p:cNvGrpSpPr/>
          <p:nvPr/>
        </p:nvGrpSpPr>
        <p:grpSpPr>
          <a:xfrm flipH="1">
            <a:off x="6268921" y="3934172"/>
            <a:ext cx="3831143" cy="2132220"/>
            <a:chOff x="5657856" y="3925380"/>
            <a:chExt cx="3831143" cy="2132220"/>
          </a:xfrm>
        </p:grpSpPr>
        <p:sp>
          <p:nvSpPr>
            <p:cNvPr id="23" name="Oval 22">
              <a:extLst>
                <a:ext uri="{FF2B5EF4-FFF2-40B4-BE49-F238E27FC236}">
                  <a16:creationId xmlns:a16="http://schemas.microsoft.com/office/drawing/2014/main" id="{C0A81A78-A8A9-BE83-F82D-C144597BAB10}"/>
                </a:ext>
              </a:extLst>
            </p:cNvPr>
            <p:cNvSpPr/>
            <p:nvPr/>
          </p:nvSpPr>
          <p:spPr>
            <a:xfrm>
              <a:off x="8961203" y="5115343"/>
              <a:ext cx="308610" cy="308610"/>
            </a:xfrm>
            <a:prstGeom prst="ellipse">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1" name="Oval 30">
              <a:extLst>
                <a:ext uri="{FF2B5EF4-FFF2-40B4-BE49-F238E27FC236}">
                  <a16:creationId xmlns:a16="http://schemas.microsoft.com/office/drawing/2014/main" id="{7CBFBA1D-CC75-D855-0E31-0E0092207C77}"/>
                </a:ext>
              </a:extLst>
            </p:cNvPr>
            <p:cNvSpPr/>
            <p:nvPr/>
          </p:nvSpPr>
          <p:spPr>
            <a:xfrm>
              <a:off x="5912866" y="444530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2" name="Oval 31">
              <a:extLst>
                <a:ext uri="{FF2B5EF4-FFF2-40B4-BE49-F238E27FC236}">
                  <a16:creationId xmlns:a16="http://schemas.microsoft.com/office/drawing/2014/main" id="{9AB4A6F0-3FFD-29E7-201F-7C2252B93907}"/>
                </a:ext>
              </a:extLst>
            </p:cNvPr>
            <p:cNvSpPr/>
            <p:nvPr/>
          </p:nvSpPr>
          <p:spPr>
            <a:xfrm>
              <a:off x="6587236" y="432719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5" name="Oval 34">
              <a:extLst>
                <a:ext uri="{FF2B5EF4-FFF2-40B4-BE49-F238E27FC236}">
                  <a16:creationId xmlns:a16="http://schemas.microsoft.com/office/drawing/2014/main" id="{DBD400B9-D773-B4E1-1CDE-FD7353820E1D}"/>
                </a:ext>
              </a:extLst>
            </p:cNvPr>
            <p:cNvSpPr/>
            <p:nvPr/>
          </p:nvSpPr>
          <p:spPr>
            <a:xfrm>
              <a:off x="6335776" y="507014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36" name="Rectangle 35">
              <a:extLst>
                <a:ext uri="{FF2B5EF4-FFF2-40B4-BE49-F238E27FC236}">
                  <a16:creationId xmlns:a16="http://schemas.microsoft.com/office/drawing/2014/main" id="{84B38795-CF32-1CD5-9138-3BE969117181}"/>
                </a:ext>
              </a:extLst>
            </p:cNvPr>
            <p:cNvSpPr/>
            <p:nvPr/>
          </p:nvSpPr>
          <p:spPr>
            <a:xfrm>
              <a:off x="5657856" y="3925380"/>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a:extLst>
                <a:ext uri="{FF2B5EF4-FFF2-40B4-BE49-F238E27FC236}">
                  <a16:creationId xmlns:a16="http://schemas.microsoft.com/office/drawing/2014/main" id="{CB15269A-8ECB-1731-1BE3-54086A28FE14}"/>
                </a:ext>
              </a:extLst>
            </p:cNvPr>
            <p:cNvCxnSpPr>
              <a:cxnSpLocks/>
            </p:cNvCxnSpPr>
            <p:nvPr/>
          </p:nvCxnSpPr>
          <p:spPr>
            <a:xfrm>
              <a:off x="7399887" y="39354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ABDF109-C7C6-5045-1ED0-AFBE44A0CAA5}"/>
                </a:ext>
              </a:extLst>
            </p:cNvPr>
            <p:cNvCxnSpPr>
              <a:cxnSpLocks/>
              <a:stCxn id="35" idx="0"/>
              <a:endCxn id="32" idx="3"/>
            </p:cNvCxnSpPr>
            <p:nvPr/>
          </p:nvCxnSpPr>
          <p:spPr>
            <a:xfrm flipV="1">
              <a:off x="6490081" y="4590613"/>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0E0176D7-CCB3-15A7-0123-D901518B92BA}"/>
                </a:ext>
              </a:extLst>
            </p:cNvPr>
            <p:cNvCxnSpPr>
              <a:cxnSpLocks/>
              <a:stCxn id="35" idx="1"/>
              <a:endCxn id="31" idx="5"/>
            </p:cNvCxnSpPr>
            <p:nvPr/>
          </p:nvCxnSpPr>
          <p:spPr>
            <a:xfrm flipH="1" flipV="1">
              <a:off x="6176281" y="4708723"/>
              <a:ext cx="204690" cy="406620"/>
            </a:xfrm>
            <a:prstGeom prst="line">
              <a:avLst/>
            </a:prstGeom>
            <a:ln w="28575"/>
          </p:spPr>
          <p:style>
            <a:lnRef idx="1">
              <a:schemeClr val="dk1"/>
            </a:lnRef>
            <a:fillRef idx="0">
              <a:schemeClr val="dk1"/>
            </a:fillRef>
            <a:effectRef idx="0">
              <a:schemeClr val="dk1"/>
            </a:effectRef>
            <a:fontRef idx="minor">
              <a:schemeClr val="tx1"/>
            </a:fontRef>
          </p:style>
        </p:cxnSp>
        <p:sp>
          <p:nvSpPr>
            <p:cNvPr id="43" name="Oval 42">
              <a:extLst>
                <a:ext uri="{FF2B5EF4-FFF2-40B4-BE49-F238E27FC236}">
                  <a16:creationId xmlns:a16="http://schemas.microsoft.com/office/drawing/2014/main" id="{F8D3C5D2-CF5C-BFBE-0A47-8BF6F8B56D60}"/>
                </a:ext>
              </a:extLst>
            </p:cNvPr>
            <p:cNvSpPr/>
            <p:nvPr/>
          </p:nvSpPr>
          <p:spPr>
            <a:xfrm>
              <a:off x="7888686" y="439906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4" name="Oval 43">
              <a:extLst>
                <a:ext uri="{FF2B5EF4-FFF2-40B4-BE49-F238E27FC236}">
                  <a16:creationId xmlns:a16="http://schemas.microsoft.com/office/drawing/2014/main" id="{B2F70C4C-01F9-FE8D-EB9A-8700D7302663}"/>
                </a:ext>
              </a:extLst>
            </p:cNvPr>
            <p:cNvSpPr/>
            <p:nvPr/>
          </p:nvSpPr>
          <p:spPr>
            <a:xfrm>
              <a:off x="8563056" y="428095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5" name="Oval 44">
              <a:extLst>
                <a:ext uri="{FF2B5EF4-FFF2-40B4-BE49-F238E27FC236}">
                  <a16:creationId xmlns:a16="http://schemas.microsoft.com/office/drawing/2014/main" id="{09426383-B163-889D-91FD-FDC067569A25}"/>
                </a:ext>
              </a:extLst>
            </p:cNvPr>
            <p:cNvSpPr/>
            <p:nvPr/>
          </p:nvSpPr>
          <p:spPr>
            <a:xfrm>
              <a:off x="8311596" y="5023903"/>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46" name="Straight Connector 45">
              <a:extLst>
                <a:ext uri="{FF2B5EF4-FFF2-40B4-BE49-F238E27FC236}">
                  <a16:creationId xmlns:a16="http://schemas.microsoft.com/office/drawing/2014/main" id="{AFB175D5-0870-812E-78EF-0BDDEAB38B42}"/>
                </a:ext>
              </a:extLst>
            </p:cNvPr>
            <p:cNvCxnSpPr>
              <a:cxnSpLocks/>
              <a:stCxn id="45" idx="0"/>
              <a:endCxn id="44" idx="3"/>
            </p:cNvCxnSpPr>
            <p:nvPr/>
          </p:nvCxnSpPr>
          <p:spPr>
            <a:xfrm flipV="1">
              <a:off x="8465901" y="4544368"/>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0D436948-DA4B-0697-F8B9-E91D360A4A2C}"/>
                </a:ext>
              </a:extLst>
            </p:cNvPr>
            <p:cNvCxnSpPr>
              <a:cxnSpLocks/>
              <a:stCxn id="45" idx="1"/>
              <a:endCxn id="43" idx="5"/>
            </p:cNvCxnSpPr>
            <p:nvPr/>
          </p:nvCxnSpPr>
          <p:spPr>
            <a:xfrm flipH="1" flipV="1">
              <a:off x="8152101" y="4662478"/>
              <a:ext cx="204690" cy="406620"/>
            </a:xfrm>
            <a:prstGeom prst="line">
              <a:avLst/>
            </a:prstGeom>
            <a:ln w="28575"/>
          </p:spPr>
          <p:style>
            <a:lnRef idx="1">
              <a:schemeClr val="dk1"/>
            </a:lnRef>
            <a:fillRef idx="0">
              <a:schemeClr val="dk1"/>
            </a:fillRef>
            <a:effectRef idx="0">
              <a:schemeClr val="dk1"/>
            </a:effectRef>
            <a:fontRef idx="minor">
              <a:schemeClr val="tx1"/>
            </a:fontRef>
          </p:style>
        </p:cxnSp>
        <p:cxnSp>
          <p:nvCxnSpPr>
            <p:cNvPr id="48" name="Straight Connector 47">
              <a:extLst>
                <a:ext uri="{FF2B5EF4-FFF2-40B4-BE49-F238E27FC236}">
                  <a16:creationId xmlns:a16="http://schemas.microsoft.com/office/drawing/2014/main" id="{C7E33B97-F6B2-6B57-9C1F-A5795C437D35}"/>
                </a:ext>
              </a:extLst>
            </p:cNvPr>
            <p:cNvCxnSpPr>
              <a:cxnSpLocks/>
              <a:stCxn id="43" idx="7"/>
              <a:endCxn id="44" idx="2"/>
            </p:cNvCxnSpPr>
            <p:nvPr/>
          </p:nvCxnSpPr>
          <p:spPr>
            <a:xfrm flipV="1">
              <a:off x="8152101" y="4435258"/>
              <a:ext cx="410955" cy="900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C1A685CE-3860-3AD6-A187-C42C4E3FCBDF}"/>
                </a:ext>
              </a:extLst>
            </p:cNvPr>
            <p:cNvCxnSpPr>
              <a:cxnSpLocks/>
              <a:stCxn id="44" idx="4"/>
              <a:endCxn id="23" idx="1"/>
            </p:cNvCxnSpPr>
            <p:nvPr/>
          </p:nvCxnSpPr>
          <p:spPr>
            <a:xfrm>
              <a:off x="8717361" y="4589563"/>
              <a:ext cx="289037" cy="57097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EB42C461-51DE-F3D9-E6D5-5BE93B752514}"/>
                </a:ext>
              </a:extLst>
            </p:cNvPr>
            <p:cNvCxnSpPr>
              <a:cxnSpLocks/>
              <a:stCxn id="43" idx="6"/>
              <a:endCxn id="23" idx="2"/>
            </p:cNvCxnSpPr>
            <p:nvPr/>
          </p:nvCxnSpPr>
          <p:spPr>
            <a:xfrm>
              <a:off x="8197296" y="4553368"/>
              <a:ext cx="763907" cy="71628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A7B9D6C2-EECA-BC49-9654-7A74156C09FB}"/>
                </a:ext>
              </a:extLst>
            </p:cNvPr>
            <p:cNvCxnSpPr>
              <a:cxnSpLocks/>
              <a:stCxn id="45" idx="5"/>
              <a:endCxn id="23" idx="3"/>
            </p:cNvCxnSpPr>
            <p:nvPr/>
          </p:nvCxnSpPr>
          <p:spPr>
            <a:xfrm>
              <a:off x="8575011" y="5287318"/>
              <a:ext cx="431387" cy="914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grpSp>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BOOST / NEGLECT</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40</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546595" y="1776930"/>
          <a:ext cx="10985246" cy="1971137"/>
        </p:xfrm>
        <a:graphic>
          <a:graphicData uri="http://schemas.openxmlformats.org/drawingml/2006/table">
            <a:tbl>
              <a:tblPr firstRow="1" bandRow="1">
                <a:tableStyleId>{5C22544A-7EE6-4342-B048-85BDC9FD1C3A}</a:tableStyleId>
              </a:tblPr>
              <a:tblGrid>
                <a:gridCol w="1815512">
                  <a:extLst>
                    <a:ext uri="{9D8B030D-6E8A-4147-A177-3AD203B41FA5}">
                      <a16:colId xmlns:a16="http://schemas.microsoft.com/office/drawing/2014/main" val="930075286"/>
                    </a:ext>
                  </a:extLst>
                </a:gridCol>
                <a:gridCol w="4279226">
                  <a:extLst>
                    <a:ext uri="{9D8B030D-6E8A-4147-A177-3AD203B41FA5}">
                      <a16:colId xmlns:a16="http://schemas.microsoft.com/office/drawing/2014/main" val="2089357008"/>
                    </a:ext>
                  </a:extLst>
                </a:gridCol>
                <a:gridCol w="4890508">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Boost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Agent x Agent (Strong Ties)</a:t>
                      </a:r>
                    </a:p>
                    <a:p>
                      <a:r>
                        <a:rPr lang="en-US" sz="1200" b="1" dirty="0">
                          <a:latin typeface="Cambria" panose="02040503050406030204" pitchFamily="18" charset="0"/>
                          <a:ea typeface="Cambria" panose="02040503050406030204" pitchFamily="18" charset="0"/>
                        </a:rPr>
                        <a:t>Indicator: Decrease from t1 to t2</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373207962"/>
                  </a:ext>
                </a:extLst>
              </a:tr>
              <a:tr h="660497">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Neglect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size of a group and/or the connections among group members, or the appearance of such</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Increase from t1 to t2</a:t>
                      </a:r>
                    </a:p>
                  </a:txBody>
                  <a:tcPr/>
                </a:tc>
                <a:extLst>
                  <a:ext uri="{0D108BD9-81ED-4DB2-BD59-A6C34878D82A}">
                    <a16:rowId xmlns:a16="http://schemas.microsoft.com/office/drawing/2014/main" val="3709109619"/>
                  </a:ext>
                </a:extLst>
              </a:tr>
            </a:tbl>
          </a:graphicData>
        </a:graphic>
      </p:graphicFrame>
      <p:sp>
        <p:nvSpPr>
          <p:cNvPr id="9" name="Oval 8">
            <a:extLst>
              <a:ext uri="{FF2B5EF4-FFF2-40B4-BE49-F238E27FC236}">
                <a16:creationId xmlns:a16="http://schemas.microsoft.com/office/drawing/2014/main" id="{6724ECD6-BCBF-903D-55F8-6BD0FB1B5A67}"/>
              </a:ext>
            </a:extLst>
          </p:cNvPr>
          <p:cNvSpPr/>
          <p:nvPr/>
        </p:nvSpPr>
        <p:spPr>
          <a:xfrm>
            <a:off x="4386583" y="5124135"/>
            <a:ext cx="308610" cy="308610"/>
          </a:xfrm>
          <a:prstGeom prst="ellipse">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10" name="Oval 9">
            <a:extLst>
              <a:ext uri="{FF2B5EF4-FFF2-40B4-BE49-F238E27FC236}">
                <a16:creationId xmlns:a16="http://schemas.microsoft.com/office/drawing/2014/main" id="{B700716A-A4CC-8664-B4A6-F6C0A30D8385}"/>
              </a:ext>
            </a:extLst>
          </p:cNvPr>
          <p:cNvSpPr/>
          <p:nvPr/>
        </p:nvSpPr>
        <p:spPr>
          <a:xfrm>
            <a:off x="1338246" y="445410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1" name="Oval 10">
            <a:extLst>
              <a:ext uri="{FF2B5EF4-FFF2-40B4-BE49-F238E27FC236}">
                <a16:creationId xmlns:a16="http://schemas.microsoft.com/office/drawing/2014/main" id="{EEBA7FAC-98AA-B0C6-D9D2-9A694FD45AEF}"/>
              </a:ext>
            </a:extLst>
          </p:cNvPr>
          <p:cNvSpPr/>
          <p:nvPr/>
        </p:nvSpPr>
        <p:spPr>
          <a:xfrm>
            <a:off x="2012616" y="433599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2" name="Oval 11">
            <a:extLst>
              <a:ext uri="{FF2B5EF4-FFF2-40B4-BE49-F238E27FC236}">
                <a16:creationId xmlns:a16="http://schemas.microsoft.com/office/drawing/2014/main" id="{BA3F32C4-FF9F-E97B-6C2C-82E614E4822D}"/>
              </a:ext>
            </a:extLst>
          </p:cNvPr>
          <p:cNvSpPr/>
          <p:nvPr/>
        </p:nvSpPr>
        <p:spPr>
          <a:xfrm>
            <a:off x="1761156" y="507894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3" name="Rectangle 12">
            <a:extLst>
              <a:ext uri="{FF2B5EF4-FFF2-40B4-BE49-F238E27FC236}">
                <a16:creationId xmlns:a16="http://schemas.microsoft.com/office/drawing/2014/main" id="{12E6700A-71A2-DF5A-BF30-97E0F6840AFE}"/>
              </a:ext>
            </a:extLst>
          </p:cNvPr>
          <p:cNvSpPr/>
          <p:nvPr/>
        </p:nvSpPr>
        <p:spPr>
          <a:xfrm>
            <a:off x="1083236" y="3934172"/>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16B6548-DD0B-E6A8-2678-B276AC097F41}"/>
              </a:ext>
            </a:extLst>
          </p:cNvPr>
          <p:cNvCxnSpPr>
            <a:cxnSpLocks/>
          </p:cNvCxnSpPr>
          <p:nvPr/>
        </p:nvCxnSpPr>
        <p:spPr>
          <a:xfrm>
            <a:off x="2825267" y="394422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Arrow: Right 16">
            <a:extLst>
              <a:ext uri="{FF2B5EF4-FFF2-40B4-BE49-F238E27FC236}">
                <a16:creationId xmlns:a16="http://schemas.microsoft.com/office/drawing/2014/main" id="{C65C914B-8121-8256-6899-C105901A3188}"/>
              </a:ext>
            </a:extLst>
          </p:cNvPr>
          <p:cNvSpPr/>
          <p:nvPr/>
        </p:nvSpPr>
        <p:spPr>
          <a:xfrm>
            <a:off x="2484271" y="4536015"/>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cxnSp>
        <p:nvCxnSpPr>
          <p:cNvPr id="19" name="Straight Connector 18">
            <a:extLst>
              <a:ext uri="{FF2B5EF4-FFF2-40B4-BE49-F238E27FC236}">
                <a16:creationId xmlns:a16="http://schemas.microsoft.com/office/drawing/2014/main" id="{6BD5EFA0-9704-2EB0-2228-4F4E348D765D}"/>
              </a:ext>
            </a:extLst>
          </p:cNvPr>
          <p:cNvCxnSpPr>
            <a:cxnSpLocks/>
            <a:stCxn id="12" idx="0"/>
            <a:endCxn id="11" idx="3"/>
          </p:cNvCxnSpPr>
          <p:nvPr/>
        </p:nvCxnSpPr>
        <p:spPr>
          <a:xfrm flipV="1">
            <a:off x="1915461" y="4599405"/>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3ABF80D7-9460-52E5-AC11-C87057A276F2}"/>
              </a:ext>
            </a:extLst>
          </p:cNvPr>
          <p:cNvCxnSpPr>
            <a:cxnSpLocks/>
            <a:stCxn id="12" idx="1"/>
            <a:endCxn id="10" idx="5"/>
          </p:cNvCxnSpPr>
          <p:nvPr/>
        </p:nvCxnSpPr>
        <p:spPr>
          <a:xfrm flipH="1" flipV="1">
            <a:off x="1601661" y="4717515"/>
            <a:ext cx="204690" cy="406620"/>
          </a:xfrm>
          <a:prstGeom prst="line">
            <a:avLst/>
          </a:prstGeom>
          <a:ln w="28575"/>
        </p:spPr>
        <p:style>
          <a:lnRef idx="1">
            <a:schemeClr val="dk1"/>
          </a:lnRef>
          <a:fillRef idx="0">
            <a:schemeClr val="dk1"/>
          </a:fillRef>
          <a:effectRef idx="0">
            <a:schemeClr val="dk1"/>
          </a:effectRef>
          <a:fontRef idx="minor">
            <a:schemeClr val="tx1"/>
          </a:fontRef>
        </p:style>
      </p:cxnSp>
      <p:sp>
        <p:nvSpPr>
          <p:cNvPr id="25" name="Oval 24">
            <a:extLst>
              <a:ext uri="{FF2B5EF4-FFF2-40B4-BE49-F238E27FC236}">
                <a16:creationId xmlns:a16="http://schemas.microsoft.com/office/drawing/2014/main" id="{614CC303-2154-A7BA-0445-90DDD977E599}"/>
              </a:ext>
            </a:extLst>
          </p:cNvPr>
          <p:cNvSpPr/>
          <p:nvPr/>
        </p:nvSpPr>
        <p:spPr>
          <a:xfrm>
            <a:off x="3314066" y="440785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6" name="Oval 25">
            <a:extLst>
              <a:ext uri="{FF2B5EF4-FFF2-40B4-BE49-F238E27FC236}">
                <a16:creationId xmlns:a16="http://schemas.microsoft.com/office/drawing/2014/main" id="{D62C78F8-D783-1AAE-9D5F-5F1F51268AA7}"/>
              </a:ext>
            </a:extLst>
          </p:cNvPr>
          <p:cNvSpPr/>
          <p:nvPr/>
        </p:nvSpPr>
        <p:spPr>
          <a:xfrm>
            <a:off x="3988436" y="428974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C3DA064C-8C9B-F15D-9F4E-B83F5E4AB9C2}"/>
              </a:ext>
            </a:extLst>
          </p:cNvPr>
          <p:cNvSpPr/>
          <p:nvPr/>
        </p:nvSpPr>
        <p:spPr>
          <a:xfrm>
            <a:off x="3736976" y="5032695"/>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8" name="Straight Connector 27">
            <a:extLst>
              <a:ext uri="{FF2B5EF4-FFF2-40B4-BE49-F238E27FC236}">
                <a16:creationId xmlns:a16="http://schemas.microsoft.com/office/drawing/2014/main" id="{75357279-E5E3-482F-B074-D28FFCFFE489}"/>
              </a:ext>
            </a:extLst>
          </p:cNvPr>
          <p:cNvCxnSpPr>
            <a:cxnSpLocks/>
            <a:stCxn id="27" idx="0"/>
            <a:endCxn id="26" idx="3"/>
          </p:cNvCxnSpPr>
          <p:nvPr/>
        </p:nvCxnSpPr>
        <p:spPr>
          <a:xfrm flipV="1">
            <a:off x="3891281" y="4553160"/>
            <a:ext cx="142350" cy="479535"/>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2BA243A0-C345-C8B7-5B45-004D75E5CAE2}"/>
              </a:ext>
            </a:extLst>
          </p:cNvPr>
          <p:cNvCxnSpPr>
            <a:cxnSpLocks/>
            <a:stCxn id="27" idx="1"/>
            <a:endCxn id="25" idx="5"/>
          </p:cNvCxnSpPr>
          <p:nvPr/>
        </p:nvCxnSpPr>
        <p:spPr>
          <a:xfrm flipH="1" flipV="1">
            <a:off x="3577481" y="4671270"/>
            <a:ext cx="204690" cy="406620"/>
          </a:xfrm>
          <a:prstGeom prst="line">
            <a:avLst/>
          </a:prstGeom>
          <a:ln w="28575"/>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63307C5C-806A-4050-0E83-BF4540F73325}"/>
              </a:ext>
            </a:extLst>
          </p:cNvPr>
          <p:cNvCxnSpPr>
            <a:cxnSpLocks/>
            <a:stCxn id="25" idx="7"/>
            <a:endCxn id="26" idx="2"/>
          </p:cNvCxnSpPr>
          <p:nvPr/>
        </p:nvCxnSpPr>
        <p:spPr>
          <a:xfrm flipV="1">
            <a:off x="3577481" y="4444050"/>
            <a:ext cx="410955" cy="900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8AFBFE86-4927-8235-9F63-F281A1FF473E}"/>
              </a:ext>
            </a:extLst>
          </p:cNvPr>
          <p:cNvCxnSpPr>
            <a:cxnSpLocks/>
            <a:stCxn id="26" idx="4"/>
            <a:endCxn id="9" idx="1"/>
          </p:cNvCxnSpPr>
          <p:nvPr/>
        </p:nvCxnSpPr>
        <p:spPr>
          <a:xfrm>
            <a:off x="4142741" y="4598355"/>
            <a:ext cx="289037" cy="57097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33E9472-5074-2C0E-8AE8-FF670C9017B9}"/>
              </a:ext>
            </a:extLst>
          </p:cNvPr>
          <p:cNvCxnSpPr>
            <a:cxnSpLocks/>
            <a:stCxn id="25" idx="6"/>
            <a:endCxn id="9" idx="2"/>
          </p:cNvCxnSpPr>
          <p:nvPr/>
        </p:nvCxnSpPr>
        <p:spPr>
          <a:xfrm>
            <a:off x="3622676" y="4562160"/>
            <a:ext cx="763907" cy="71628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1" name="Straight Connector 40">
            <a:extLst>
              <a:ext uri="{FF2B5EF4-FFF2-40B4-BE49-F238E27FC236}">
                <a16:creationId xmlns:a16="http://schemas.microsoft.com/office/drawing/2014/main" id="{9D86189A-73BB-E2FF-6B17-C2292D3FFED3}"/>
              </a:ext>
            </a:extLst>
          </p:cNvPr>
          <p:cNvCxnSpPr>
            <a:cxnSpLocks/>
            <a:stCxn id="27" idx="5"/>
            <a:endCxn id="9" idx="3"/>
          </p:cNvCxnSpPr>
          <p:nvPr/>
        </p:nvCxnSpPr>
        <p:spPr>
          <a:xfrm>
            <a:off x="4000391" y="5296110"/>
            <a:ext cx="431387" cy="914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68" name="TextBox 67">
            <a:extLst>
              <a:ext uri="{FF2B5EF4-FFF2-40B4-BE49-F238E27FC236}">
                <a16:creationId xmlns:a16="http://schemas.microsoft.com/office/drawing/2014/main" id="{BBA6B9F7-2DA0-3D6C-2635-974D7CD82E58}"/>
              </a:ext>
            </a:extLst>
          </p:cNvPr>
          <p:cNvSpPr txBox="1"/>
          <p:nvPr/>
        </p:nvSpPr>
        <p:spPr>
          <a:xfrm>
            <a:off x="1549816" y="6134622"/>
            <a:ext cx="731290" cy="307777"/>
          </a:xfrm>
          <a:prstGeom prst="rect">
            <a:avLst/>
          </a:prstGeom>
          <a:noFill/>
        </p:spPr>
        <p:txBody>
          <a:bodyPr wrap="none" rtlCol="0">
            <a:spAutoFit/>
          </a:bodyPr>
          <a:lstStyle/>
          <a:p>
            <a:pPr algn="ctr"/>
            <a:r>
              <a:rPr lang="en-US" dirty="0"/>
              <a:t>Time 1</a:t>
            </a:r>
          </a:p>
        </p:txBody>
      </p:sp>
      <p:sp>
        <p:nvSpPr>
          <p:cNvPr id="69" name="TextBox 68">
            <a:extLst>
              <a:ext uri="{FF2B5EF4-FFF2-40B4-BE49-F238E27FC236}">
                <a16:creationId xmlns:a16="http://schemas.microsoft.com/office/drawing/2014/main" id="{2CD3F7C4-1658-B8BB-B371-410587774574}"/>
              </a:ext>
            </a:extLst>
          </p:cNvPr>
          <p:cNvSpPr txBox="1"/>
          <p:nvPr/>
        </p:nvSpPr>
        <p:spPr>
          <a:xfrm>
            <a:off x="3363153" y="6156452"/>
            <a:ext cx="731290" cy="307777"/>
          </a:xfrm>
          <a:prstGeom prst="rect">
            <a:avLst/>
          </a:prstGeom>
          <a:noFill/>
        </p:spPr>
        <p:txBody>
          <a:bodyPr wrap="none" rtlCol="0">
            <a:spAutoFit/>
          </a:bodyPr>
          <a:lstStyle/>
          <a:p>
            <a:pPr algn="ctr"/>
            <a:r>
              <a:rPr lang="en-US" dirty="0"/>
              <a:t>Time 2</a:t>
            </a:r>
          </a:p>
        </p:txBody>
      </p:sp>
      <p:sp>
        <p:nvSpPr>
          <p:cNvPr id="39" name="Arrow: Right 38">
            <a:extLst>
              <a:ext uri="{FF2B5EF4-FFF2-40B4-BE49-F238E27FC236}">
                <a16:creationId xmlns:a16="http://schemas.microsoft.com/office/drawing/2014/main" id="{D374FE62-2B85-2C4F-C3E3-C1A086A2EB50}"/>
              </a:ext>
            </a:extLst>
          </p:cNvPr>
          <p:cNvSpPr/>
          <p:nvPr/>
        </p:nvSpPr>
        <p:spPr>
          <a:xfrm>
            <a:off x="8047519" y="4530718"/>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52" name="TextBox 51">
            <a:extLst>
              <a:ext uri="{FF2B5EF4-FFF2-40B4-BE49-F238E27FC236}">
                <a16:creationId xmlns:a16="http://schemas.microsoft.com/office/drawing/2014/main" id="{BD48D38F-EFAC-ED0F-FEC2-48697EBA9300}"/>
              </a:ext>
            </a:extLst>
          </p:cNvPr>
          <p:cNvSpPr txBox="1"/>
          <p:nvPr/>
        </p:nvSpPr>
        <p:spPr>
          <a:xfrm>
            <a:off x="6735501" y="6134622"/>
            <a:ext cx="731290" cy="307777"/>
          </a:xfrm>
          <a:prstGeom prst="rect">
            <a:avLst/>
          </a:prstGeom>
          <a:noFill/>
        </p:spPr>
        <p:txBody>
          <a:bodyPr wrap="none" rtlCol="0">
            <a:spAutoFit/>
          </a:bodyPr>
          <a:lstStyle/>
          <a:p>
            <a:pPr algn="ctr"/>
            <a:r>
              <a:rPr lang="en-US" dirty="0"/>
              <a:t>Time 1</a:t>
            </a:r>
          </a:p>
        </p:txBody>
      </p:sp>
      <p:sp>
        <p:nvSpPr>
          <p:cNvPr id="53" name="TextBox 52">
            <a:extLst>
              <a:ext uri="{FF2B5EF4-FFF2-40B4-BE49-F238E27FC236}">
                <a16:creationId xmlns:a16="http://schemas.microsoft.com/office/drawing/2014/main" id="{52841EB9-DCF3-057A-B1E8-028DBCAC740E}"/>
              </a:ext>
            </a:extLst>
          </p:cNvPr>
          <p:cNvSpPr txBox="1"/>
          <p:nvPr/>
        </p:nvSpPr>
        <p:spPr>
          <a:xfrm>
            <a:off x="8548838" y="6156452"/>
            <a:ext cx="731290" cy="307777"/>
          </a:xfrm>
          <a:prstGeom prst="rect">
            <a:avLst/>
          </a:prstGeom>
          <a:noFill/>
        </p:spPr>
        <p:txBody>
          <a:bodyPr wrap="none" rtlCol="0">
            <a:spAutoFit/>
          </a:bodyPr>
          <a:lstStyle/>
          <a:p>
            <a:pPr algn="ctr"/>
            <a:r>
              <a:rPr lang="en-US" dirty="0"/>
              <a:t>Time 2</a:t>
            </a:r>
          </a:p>
        </p:txBody>
      </p:sp>
    </p:spTree>
    <p:extLst>
      <p:ext uri="{BB962C8B-B14F-4D97-AF65-F5344CB8AC3E}">
        <p14:creationId xmlns:p14="http://schemas.microsoft.com/office/powerpoint/2010/main" val="2079583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D1C90F7-9FCF-6EF7-73AF-C114BE2BDBC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5B81C6FA-35AA-593A-F1BE-95F0C654F15D}"/>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BOOST / NEGLECT</a:t>
            </a:r>
            <a:endParaRPr sz="3900" dirty="0"/>
          </a:p>
        </p:txBody>
      </p:sp>
      <p:sp>
        <p:nvSpPr>
          <p:cNvPr id="127" name="Google Shape;127;g227a5b56a84_0_7">
            <a:extLst>
              <a:ext uri="{FF2B5EF4-FFF2-40B4-BE49-F238E27FC236}">
                <a16:creationId xmlns:a16="http://schemas.microsoft.com/office/drawing/2014/main" id="{3B5FB887-5B41-CEB4-71CF-7336DFE4216C}"/>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41</a:t>
            </a:fld>
            <a:endParaRPr dirty="0"/>
          </a:p>
        </p:txBody>
      </p:sp>
      <p:pic>
        <p:nvPicPr>
          <p:cNvPr id="5" name="Picture 4" descr="A graph of a graph with a red and green rectangle&#10;&#10;Description automatically generated">
            <a:extLst>
              <a:ext uri="{FF2B5EF4-FFF2-40B4-BE49-F238E27FC236}">
                <a16:creationId xmlns:a16="http://schemas.microsoft.com/office/drawing/2014/main" id="{4D5CFA3D-E695-52FA-205D-683F2911AA21}"/>
              </a:ext>
            </a:extLst>
          </p:cNvPr>
          <p:cNvPicPr>
            <a:picLocks noChangeAspect="1"/>
          </p:cNvPicPr>
          <p:nvPr/>
        </p:nvPicPr>
        <p:blipFill>
          <a:blip r:embed="rId3"/>
          <a:stretch>
            <a:fillRect/>
          </a:stretch>
        </p:blipFill>
        <p:spPr>
          <a:xfrm>
            <a:off x="2529069" y="1772663"/>
            <a:ext cx="7438672" cy="4463203"/>
          </a:xfrm>
          <a:prstGeom prst="rect">
            <a:avLst/>
          </a:prstGeom>
        </p:spPr>
      </p:pic>
    </p:spTree>
    <p:extLst>
      <p:ext uri="{BB962C8B-B14F-4D97-AF65-F5344CB8AC3E}">
        <p14:creationId xmlns:p14="http://schemas.microsoft.com/office/powerpoint/2010/main" val="521040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BUILD / NARROW</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42</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777347" y="1678237"/>
          <a:ext cx="11072102" cy="2072768"/>
        </p:xfrm>
        <a:graphic>
          <a:graphicData uri="http://schemas.openxmlformats.org/drawingml/2006/table">
            <a:tbl>
              <a:tblPr firstRow="1" bandRow="1">
                <a:tableStyleId>{5C22544A-7EE6-4342-B048-85BDC9FD1C3A}</a:tableStyleId>
              </a:tblPr>
              <a:tblGrid>
                <a:gridCol w="1829867">
                  <a:extLst>
                    <a:ext uri="{9D8B030D-6E8A-4147-A177-3AD203B41FA5}">
                      <a16:colId xmlns:a16="http://schemas.microsoft.com/office/drawing/2014/main" val="930075286"/>
                    </a:ext>
                  </a:extLst>
                </a:gridCol>
                <a:gridCol w="4313060">
                  <a:extLst>
                    <a:ext uri="{9D8B030D-6E8A-4147-A177-3AD203B41FA5}">
                      <a16:colId xmlns:a16="http://schemas.microsoft.com/office/drawing/2014/main" val="2089357008"/>
                    </a:ext>
                  </a:extLst>
                </a:gridCol>
                <a:gridCol w="4929175">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62128">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Build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create a group, or the appearance of a group, where there was none before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Clusters in t1 and t2</a:t>
                      </a:r>
                    </a:p>
                    <a:p>
                      <a:r>
                        <a:rPr lang="en-US" sz="1200" b="1" dirty="0">
                          <a:latin typeface="Cambria" panose="02040503050406030204" pitchFamily="18" charset="0"/>
                          <a:ea typeface="Cambria" panose="02040503050406030204" pitchFamily="18" charset="0"/>
                        </a:rPr>
                        <a:t>Measures: TOG Cluster agent composition</a:t>
                      </a:r>
                    </a:p>
                    <a:p>
                      <a:r>
                        <a:rPr lang="en-US" sz="1200" b="1" dirty="0">
                          <a:latin typeface="Cambria" panose="02040503050406030204" pitchFamily="18" charset="0"/>
                          <a:ea typeface="Cambria" panose="02040503050406030204" pitchFamily="18" charset="0"/>
                        </a:rPr>
                        <a:t>Network(s): None</a:t>
                      </a:r>
                    </a:p>
                    <a:p>
                      <a:r>
                        <a:rPr lang="en-US" sz="1200" b="1" dirty="0">
                          <a:latin typeface="Cambria" panose="02040503050406030204" pitchFamily="18" charset="0"/>
                          <a:ea typeface="Cambria" panose="02040503050406030204" pitchFamily="18" charset="0"/>
                        </a:rPr>
                        <a:t>Indicator: Single t2 TOG Cluster with no agents from t1 or with agents from multiple t1 TOG Clusters</a:t>
                      </a:r>
                    </a:p>
                  </a:txBody>
                  <a:tcPr/>
                </a:tc>
                <a:extLst>
                  <a:ext uri="{0D108BD9-81ED-4DB2-BD59-A6C34878D82A}">
                    <a16:rowId xmlns:a16="http://schemas.microsoft.com/office/drawing/2014/main" val="1754251423"/>
                  </a:ext>
                </a:extLst>
              </a:tr>
              <a:tr h="762128">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Narrow</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Single t1 TOG Cluster with no agents in t2 or with agents now in multiple t2 TOG Clusters</a:t>
                      </a:r>
                    </a:p>
                  </a:txBody>
                  <a:tcPr/>
                </a:tc>
                <a:extLst>
                  <a:ext uri="{0D108BD9-81ED-4DB2-BD59-A6C34878D82A}">
                    <a16:rowId xmlns:a16="http://schemas.microsoft.com/office/drawing/2014/main" val="1212530638"/>
                  </a:ext>
                </a:extLst>
              </a:tr>
            </a:tbl>
          </a:graphicData>
        </a:graphic>
      </p:graphicFrame>
      <p:sp>
        <p:nvSpPr>
          <p:cNvPr id="12" name="Oval 11">
            <a:extLst>
              <a:ext uri="{FF2B5EF4-FFF2-40B4-BE49-F238E27FC236}">
                <a16:creationId xmlns:a16="http://schemas.microsoft.com/office/drawing/2014/main" id="{B175581E-2D10-1896-3BEB-66DDA648AC85}"/>
              </a:ext>
            </a:extLst>
          </p:cNvPr>
          <p:cNvSpPr/>
          <p:nvPr/>
        </p:nvSpPr>
        <p:spPr>
          <a:xfrm>
            <a:off x="777347" y="481679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Oval 12">
            <a:extLst>
              <a:ext uri="{FF2B5EF4-FFF2-40B4-BE49-F238E27FC236}">
                <a16:creationId xmlns:a16="http://schemas.microsoft.com/office/drawing/2014/main" id="{D3F5591C-4D67-11E8-6A54-0FDBB00948B6}"/>
              </a:ext>
            </a:extLst>
          </p:cNvPr>
          <p:cNvSpPr/>
          <p:nvPr/>
        </p:nvSpPr>
        <p:spPr>
          <a:xfrm>
            <a:off x="1451717" y="469868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4" name="Oval 13">
            <a:extLst>
              <a:ext uri="{FF2B5EF4-FFF2-40B4-BE49-F238E27FC236}">
                <a16:creationId xmlns:a16="http://schemas.microsoft.com/office/drawing/2014/main" id="{5ECFB2AE-9C59-DCF3-B95B-91BA8FFCD497}"/>
              </a:ext>
            </a:extLst>
          </p:cNvPr>
          <p:cNvSpPr/>
          <p:nvPr/>
        </p:nvSpPr>
        <p:spPr>
          <a:xfrm>
            <a:off x="1200257" y="544163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8" name="Oval 17">
            <a:extLst>
              <a:ext uri="{FF2B5EF4-FFF2-40B4-BE49-F238E27FC236}">
                <a16:creationId xmlns:a16="http://schemas.microsoft.com/office/drawing/2014/main" id="{157E1442-069C-E05F-6CF3-E0792C9DBFA3}"/>
              </a:ext>
            </a:extLst>
          </p:cNvPr>
          <p:cNvSpPr/>
          <p:nvPr/>
        </p:nvSpPr>
        <p:spPr>
          <a:xfrm>
            <a:off x="3068953" y="489781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9" name="Oval 18">
            <a:extLst>
              <a:ext uri="{FF2B5EF4-FFF2-40B4-BE49-F238E27FC236}">
                <a16:creationId xmlns:a16="http://schemas.microsoft.com/office/drawing/2014/main" id="{8FAB2E61-C19E-24DD-5FF5-92EAFCC1B64F}"/>
              </a:ext>
            </a:extLst>
          </p:cNvPr>
          <p:cNvSpPr/>
          <p:nvPr/>
        </p:nvSpPr>
        <p:spPr>
          <a:xfrm>
            <a:off x="3743323" y="477970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4" name="Oval 33">
            <a:extLst>
              <a:ext uri="{FF2B5EF4-FFF2-40B4-BE49-F238E27FC236}">
                <a16:creationId xmlns:a16="http://schemas.microsoft.com/office/drawing/2014/main" id="{3A8CB260-860D-9C41-021C-8DFEAC7776BB}"/>
              </a:ext>
            </a:extLst>
          </p:cNvPr>
          <p:cNvSpPr/>
          <p:nvPr/>
        </p:nvSpPr>
        <p:spPr>
          <a:xfrm>
            <a:off x="3491863" y="552265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5" name="Straight Connector 34">
            <a:extLst>
              <a:ext uri="{FF2B5EF4-FFF2-40B4-BE49-F238E27FC236}">
                <a16:creationId xmlns:a16="http://schemas.microsoft.com/office/drawing/2014/main" id="{AECE2D79-2499-E098-7604-166C5E3D82F3}"/>
              </a:ext>
            </a:extLst>
          </p:cNvPr>
          <p:cNvCxnSpPr>
            <a:cxnSpLocks/>
            <a:stCxn id="34" idx="0"/>
            <a:endCxn id="19" idx="3"/>
          </p:cNvCxnSpPr>
          <p:nvPr/>
        </p:nvCxnSpPr>
        <p:spPr>
          <a:xfrm flipV="1">
            <a:off x="3646168" y="5043115"/>
            <a:ext cx="142350" cy="47953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7E7E4C61-94B9-9E4A-0877-38E119FB96A9}"/>
              </a:ext>
            </a:extLst>
          </p:cNvPr>
          <p:cNvCxnSpPr>
            <a:cxnSpLocks/>
            <a:stCxn id="19" idx="2"/>
            <a:endCxn id="18" idx="6"/>
          </p:cNvCxnSpPr>
          <p:nvPr/>
        </p:nvCxnSpPr>
        <p:spPr>
          <a:xfrm flipH="1">
            <a:off x="3377563" y="4934005"/>
            <a:ext cx="365760" cy="11811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EEA8DAEB-7E20-D781-607C-1754E0373066}"/>
              </a:ext>
            </a:extLst>
          </p:cNvPr>
          <p:cNvCxnSpPr>
            <a:cxnSpLocks/>
            <a:stCxn id="34" idx="1"/>
            <a:endCxn id="18" idx="4"/>
          </p:cNvCxnSpPr>
          <p:nvPr/>
        </p:nvCxnSpPr>
        <p:spPr>
          <a:xfrm flipH="1" flipV="1">
            <a:off x="3223258" y="5206420"/>
            <a:ext cx="313800" cy="361425"/>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45" name="Oval 44">
            <a:extLst>
              <a:ext uri="{FF2B5EF4-FFF2-40B4-BE49-F238E27FC236}">
                <a16:creationId xmlns:a16="http://schemas.microsoft.com/office/drawing/2014/main" id="{1888BE33-2EAC-37BB-488D-A73A3378EA2D}"/>
              </a:ext>
            </a:extLst>
          </p:cNvPr>
          <p:cNvSpPr/>
          <p:nvPr/>
        </p:nvSpPr>
        <p:spPr>
          <a:xfrm>
            <a:off x="6607335" y="546414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6" name="Oval 45">
            <a:extLst>
              <a:ext uri="{FF2B5EF4-FFF2-40B4-BE49-F238E27FC236}">
                <a16:creationId xmlns:a16="http://schemas.microsoft.com/office/drawing/2014/main" id="{4D709865-9F89-3E66-C4D2-0D2100251AB6}"/>
              </a:ext>
            </a:extLst>
          </p:cNvPr>
          <p:cNvSpPr/>
          <p:nvPr/>
        </p:nvSpPr>
        <p:spPr>
          <a:xfrm>
            <a:off x="5545601" y="499997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47" name="Oval 46">
            <a:extLst>
              <a:ext uri="{FF2B5EF4-FFF2-40B4-BE49-F238E27FC236}">
                <a16:creationId xmlns:a16="http://schemas.microsoft.com/office/drawing/2014/main" id="{8F4B7A70-26EA-A981-4241-CB1932A0CE65}"/>
              </a:ext>
            </a:extLst>
          </p:cNvPr>
          <p:cNvSpPr/>
          <p:nvPr/>
        </p:nvSpPr>
        <p:spPr>
          <a:xfrm>
            <a:off x="6219971" y="4881869"/>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48" name="Oval 47">
            <a:extLst>
              <a:ext uri="{FF2B5EF4-FFF2-40B4-BE49-F238E27FC236}">
                <a16:creationId xmlns:a16="http://schemas.microsoft.com/office/drawing/2014/main" id="{B26BCA2A-440D-0A58-5C64-CDF8169BC3B9}"/>
              </a:ext>
            </a:extLst>
          </p:cNvPr>
          <p:cNvSpPr/>
          <p:nvPr/>
        </p:nvSpPr>
        <p:spPr>
          <a:xfrm>
            <a:off x="5957728" y="537270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49" name="Straight Connector 48">
            <a:extLst>
              <a:ext uri="{FF2B5EF4-FFF2-40B4-BE49-F238E27FC236}">
                <a16:creationId xmlns:a16="http://schemas.microsoft.com/office/drawing/2014/main" id="{C5BC2E8E-53B4-33AE-07D5-7204BF8AD541}"/>
              </a:ext>
            </a:extLst>
          </p:cNvPr>
          <p:cNvCxnSpPr>
            <a:cxnSpLocks/>
            <a:stCxn id="48" idx="0"/>
            <a:endCxn id="47" idx="3"/>
          </p:cNvCxnSpPr>
          <p:nvPr/>
        </p:nvCxnSpPr>
        <p:spPr>
          <a:xfrm flipV="1">
            <a:off x="6112033" y="5145284"/>
            <a:ext cx="153133" cy="227417"/>
          </a:xfrm>
          <a:prstGeom prst="line">
            <a:avLst/>
          </a:prstGeom>
          <a:ln w="28575"/>
        </p:spPr>
        <p:style>
          <a:lnRef idx="1">
            <a:schemeClr val="dk1"/>
          </a:lnRef>
          <a:fillRef idx="0">
            <a:schemeClr val="dk1"/>
          </a:fillRef>
          <a:effectRef idx="0">
            <a:schemeClr val="dk1"/>
          </a:effectRef>
          <a:fontRef idx="minor">
            <a:schemeClr val="tx1"/>
          </a:fontRef>
        </p:style>
      </p:cxnSp>
      <p:cxnSp>
        <p:nvCxnSpPr>
          <p:cNvPr id="50" name="Straight Connector 49">
            <a:extLst>
              <a:ext uri="{FF2B5EF4-FFF2-40B4-BE49-F238E27FC236}">
                <a16:creationId xmlns:a16="http://schemas.microsoft.com/office/drawing/2014/main" id="{047B60E1-0E3D-FA09-E121-EAA19038040D}"/>
              </a:ext>
            </a:extLst>
          </p:cNvPr>
          <p:cNvCxnSpPr>
            <a:cxnSpLocks/>
            <a:stCxn id="48" idx="1"/>
            <a:endCxn id="46" idx="5"/>
          </p:cNvCxnSpPr>
          <p:nvPr/>
        </p:nvCxnSpPr>
        <p:spPr>
          <a:xfrm flipH="1" flipV="1">
            <a:off x="5809016" y="5263394"/>
            <a:ext cx="193907" cy="154502"/>
          </a:xfrm>
          <a:prstGeom prst="line">
            <a:avLst/>
          </a:prstGeom>
          <a:ln w="28575"/>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3F244619-5CB7-1BEC-02DD-1958E61D151F}"/>
              </a:ext>
            </a:extLst>
          </p:cNvPr>
          <p:cNvCxnSpPr>
            <a:cxnSpLocks/>
            <a:stCxn id="48" idx="5"/>
            <a:endCxn id="45" idx="2"/>
          </p:cNvCxnSpPr>
          <p:nvPr/>
        </p:nvCxnSpPr>
        <p:spPr>
          <a:xfrm flipV="1">
            <a:off x="6221143" y="5618446"/>
            <a:ext cx="386192" cy="17670"/>
          </a:xfrm>
          <a:prstGeom prst="line">
            <a:avLst/>
          </a:prstGeom>
          <a:ln w="28575"/>
        </p:spPr>
        <p:style>
          <a:lnRef idx="1">
            <a:schemeClr val="dk1"/>
          </a:lnRef>
          <a:fillRef idx="0">
            <a:schemeClr val="dk1"/>
          </a:fillRef>
          <a:effectRef idx="0">
            <a:schemeClr val="dk1"/>
          </a:effectRef>
          <a:fontRef idx="minor">
            <a:schemeClr val="tx1"/>
          </a:fontRef>
        </p:style>
      </p:cxnSp>
      <p:sp>
        <p:nvSpPr>
          <p:cNvPr id="52" name="Oval 51">
            <a:extLst>
              <a:ext uri="{FF2B5EF4-FFF2-40B4-BE49-F238E27FC236}">
                <a16:creationId xmlns:a16="http://schemas.microsoft.com/office/drawing/2014/main" id="{FE546C83-6F59-3786-367C-58F8D1D4341F}"/>
              </a:ext>
            </a:extLst>
          </p:cNvPr>
          <p:cNvSpPr/>
          <p:nvPr/>
        </p:nvSpPr>
        <p:spPr>
          <a:xfrm>
            <a:off x="6923607" y="503617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53" name="Oval 52">
            <a:extLst>
              <a:ext uri="{FF2B5EF4-FFF2-40B4-BE49-F238E27FC236}">
                <a16:creationId xmlns:a16="http://schemas.microsoft.com/office/drawing/2014/main" id="{8D7AF6D9-0269-EE6B-D0FF-E9BE7C92808D}"/>
              </a:ext>
            </a:extLst>
          </p:cNvPr>
          <p:cNvSpPr/>
          <p:nvPr/>
        </p:nvSpPr>
        <p:spPr>
          <a:xfrm>
            <a:off x="7340760" y="541747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54" name="Straight Connector 53">
            <a:extLst>
              <a:ext uri="{FF2B5EF4-FFF2-40B4-BE49-F238E27FC236}">
                <a16:creationId xmlns:a16="http://schemas.microsoft.com/office/drawing/2014/main" id="{B1B0FBBD-7BCF-8249-7013-B58A81ADF204}"/>
              </a:ext>
            </a:extLst>
          </p:cNvPr>
          <p:cNvCxnSpPr>
            <a:cxnSpLocks/>
            <a:stCxn id="45" idx="0"/>
            <a:endCxn id="52" idx="3"/>
          </p:cNvCxnSpPr>
          <p:nvPr/>
        </p:nvCxnSpPr>
        <p:spPr>
          <a:xfrm flipV="1">
            <a:off x="6761640" y="5299589"/>
            <a:ext cx="207162" cy="164552"/>
          </a:xfrm>
          <a:prstGeom prst="line">
            <a:avLst/>
          </a:prstGeom>
          <a:ln w="28575"/>
        </p:spPr>
        <p:style>
          <a:lnRef idx="1">
            <a:schemeClr val="dk1"/>
          </a:lnRef>
          <a:fillRef idx="0">
            <a:schemeClr val="dk1"/>
          </a:fillRef>
          <a:effectRef idx="0">
            <a:schemeClr val="dk1"/>
          </a:effectRef>
          <a:fontRef idx="minor">
            <a:schemeClr val="tx1"/>
          </a:fontRef>
        </p:style>
      </p:cxnSp>
      <p:cxnSp>
        <p:nvCxnSpPr>
          <p:cNvPr id="55" name="Straight Connector 54">
            <a:extLst>
              <a:ext uri="{FF2B5EF4-FFF2-40B4-BE49-F238E27FC236}">
                <a16:creationId xmlns:a16="http://schemas.microsoft.com/office/drawing/2014/main" id="{72B9946B-A4DC-BF1F-3C2B-83ED2EC2E697}"/>
              </a:ext>
            </a:extLst>
          </p:cNvPr>
          <p:cNvCxnSpPr>
            <a:cxnSpLocks/>
            <a:stCxn id="45" idx="6"/>
            <a:endCxn id="53" idx="2"/>
          </p:cNvCxnSpPr>
          <p:nvPr/>
        </p:nvCxnSpPr>
        <p:spPr>
          <a:xfrm flipV="1">
            <a:off x="6915945" y="5571775"/>
            <a:ext cx="424815" cy="46671"/>
          </a:xfrm>
          <a:prstGeom prst="line">
            <a:avLst/>
          </a:prstGeom>
          <a:ln w="28575"/>
        </p:spPr>
        <p:style>
          <a:lnRef idx="1">
            <a:schemeClr val="dk1"/>
          </a:lnRef>
          <a:fillRef idx="0">
            <a:schemeClr val="dk1"/>
          </a:fillRef>
          <a:effectRef idx="0">
            <a:schemeClr val="dk1"/>
          </a:effectRef>
          <a:fontRef idx="minor">
            <a:schemeClr val="tx1"/>
          </a:fontRef>
        </p:style>
      </p:cxnSp>
      <p:cxnSp>
        <p:nvCxnSpPr>
          <p:cNvPr id="56" name="Straight Connector 55">
            <a:extLst>
              <a:ext uri="{FF2B5EF4-FFF2-40B4-BE49-F238E27FC236}">
                <a16:creationId xmlns:a16="http://schemas.microsoft.com/office/drawing/2014/main" id="{E14CA911-FCDF-94C7-52D9-DE453213035B}"/>
              </a:ext>
            </a:extLst>
          </p:cNvPr>
          <p:cNvCxnSpPr>
            <a:cxnSpLocks/>
            <a:stCxn id="53" idx="1"/>
            <a:endCxn id="52" idx="5"/>
          </p:cNvCxnSpPr>
          <p:nvPr/>
        </p:nvCxnSpPr>
        <p:spPr>
          <a:xfrm flipH="1" flipV="1">
            <a:off x="7187022" y="5299589"/>
            <a:ext cx="198933" cy="163076"/>
          </a:xfrm>
          <a:prstGeom prst="line">
            <a:avLst/>
          </a:prstGeom>
          <a:ln w="28575"/>
        </p:spPr>
        <p:style>
          <a:lnRef idx="1">
            <a:schemeClr val="dk1"/>
          </a:lnRef>
          <a:fillRef idx="0">
            <a:schemeClr val="dk1"/>
          </a:fillRef>
          <a:effectRef idx="0">
            <a:schemeClr val="dk1"/>
          </a:effectRef>
          <a:fontRef idx="minor">
            <a:schemeClr val="tx1"/>
          </a:fontRef>
        </p:style>
      </p:cxnSp>
      <p:cxnSp>
        <p:nvCxnSpPr>
          <p:cNvPr id="57" name="Straight Connector 56">
            <a:extLst>
              <a:ext uri="{FF2B5EF4-FFF2-40B4-BE49-F238E27FC236}">
                <a16:creationId xmlns:a16="http://schemas.microsoft.com/office/drawing/2014/main" id="{35353981-A263-2A69-8277-E6BDA4CCB273}"/>
              </a:ext>
            </a:extLst>
          </p:cNvPr>
          <p:cNvCxnSpPr>
            <a:cxnSpLocks/>
            <a:stCxn id="47" idx="1"/>
            <a:endCxn id="46" idx="7"/>
          </p:cNvCxnSpPr>
          <p:nvPr/>
        </p:nvCxnSpPr>
        <p:spPr>
          <a:xfrm flipH="1">
            <a:off x="5809016" y="4927064"/>
            <a:ext cx="456150" cy="118110"/>
          </a:xfrm>
          <a:prstGeom prst="line">
            <a:avLst/>
          </a:prstGeom>
          <a:ln w="28575"/>
        </p:spPr>
        <p:style>
          <a:lnRef idx="1">
            <a:schemeClr val="dk1"/>
          </a:lnRef>
          <a:fillRef idx="0">
            <a:schemeClr val="dk1"/>
          </a:fillRef>
          <a:effectRef idx="0">
            <a:schemeClr val="dk1"/>
          </a:effectRef>
          <a:fontRef idx="minor">
            <a:schemeClr val="tx1"/>
          </a:fontRef>
        </p:style>
      </p:cxnSp>
      <p:sp>
        <p:nvSpPr>
          <p:cNvPr id="58" name="Oval 57">
            <a:extLst>
              <a:ext uri="{FF2B5EF4-FFF2-40B4-BE49-F238E27FC236}">
                <a16:creationId xmlns:a16="http://schemas.microsoft.com/office/drawing/2014/main" id="{8D63DDF9-377B-4DF2-9568-A89098313710}"/>
              </a:ext>
            </a:extLst>
          </p:cNvPr>
          <p:cNvSpPr/>
          <p:nvPr/>
        </p:nvSpPr>
        <p:spPr>
          <a:xfrm>
            <a:off x="9073200" y="5331961"/>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59" name="Oval 58">
            <a:extLst>
              <a:ext uri="{FF2B5EF4-FFF2-40B4-BE49-F238E27FC236}">
                <a16:creationId xmlns:a16="http://schemas.microsoft.com/office/drawing/2014/main" id="{99107462-3C64-067F-7259-0847426EE049}"/>
              </a:ext>
            </a:extLst>
          </p:cNvPr>
          <p:cNvSpPr/>
          <p:nvPr/>
        </p:nvSpPr>
        <p:spPr>
          <a:xfrm>
            <a:off x="8011466" y="493490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0" name="Oval 59">
            <a:extLst>
              <a:ext uri="{FF2B5EF4-FFF2-40B4-BE49-F238E27FC236}">
                <a16:creationId xmlns:a16="http://schemas.microsoft.com/office/drawing/2014/main" id="{3266B272-F0B0-95BE-91A5-FEFAE3B8EB34}"/>
              </a:ext>
            </a:extLst>
          </p:cNvPr>
          <p:cNvSpPr/>
          <p:nvPr/>
        </p:nvSpPr>
        <p:spPr>
          <a:xfrm>
            <a:off x="8685836" y="4816796"/>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1" name="Oval 60">
            <a:extLst>
              <a:ext uri="{FF2B5EF4-FFF2-40B4-BE49-F238E27FC236}">
                <a16:creationId xmlns:a16="http://schemas.microsoft.com/office/drawing/2014/main" id="{C1D4A418-8835-CEAC-AC44-1B4D2047C3D8}"/>
              </a:ext>
            </a:extLst>
          </p:cNvPr>
          <p:cNvSpPr/>
          <p:nvPr/>
        </p:nvSpPr>
        <p:spPr>
          <a:xfrm>
            <a:off x="8423593" y="5307628"/>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62" name="Straight Connector 61">
            <a:extLst>
              <a:ext uri="{FF2B5EF4-FFF2-40B4-BE49-F238E27FC236}">
                <a16:creationId xmlns:a16="http://schemas.microsoft.com/office/drawing/2014/main" id="{FDA1EC46-0019-5B00-42B5-D189B3C93660}"/>
              </a:ext>
            </a:extLst>
          </p:cNvPr>
          <p:cNvCxnSpPr>
            <a:cxnSpLocks/>
            <a:stCxn id="61" idx="0"/>
            <a:endCxn id="60" idx="3"/>
          </p:cNvCxnSpPr>
          <p:nvPr/>
        </p:nvCxnSpPr>
        <p:spPr>
          <a:xfrm flipV="1">
            <a:off x="8577898" y="5080211"/>
            <a:ext cx="153133" cy="227417"/>
          </a:xfrm>
          <a:prstGeom prst="line">
            <a:avLst/>
          </a:prstGeom>
          <a:ln w="28575"/>
        </p:spPr>
        <p:style>
          <a:lnRef idx="1">
            <a:schemeClr val="dk1"/>
          </a:lnRef>
          <a:fillRef idx="0">
            <a:schemeClr val="dk1"/>
          </a:fillRef>
          <a:effectRef idx="0">
            <a:schemeClr val="dk1"/>
          </a:effectRef>
          <a:fontRef idx="minor">
            <a:schemeClr val="tx1"/>
          </a:fontRef>
        </p:style>
      </p:cxnSp>
      <p:cxnSp>
        <p:nvCxnSpPr>
          <p:cNvPr id="63" name="Straight Connector 62">
            <a:extLst>
              <a:ext uri="{FF2B5EF4-FFF2-40B4-BE49-F238E27FC236}">
                <a16:creationId xmlns:a16="http://schemas.microsoft.com/office/drawing/2014/main" id="{3FD7726B-F479-5C8A-11A4-A35F01381221}"/>
              </a:ext>
            </a:extLst>
          </p:cNvPr>
          <p:cNvCxnSpPr>
            <a:cxnSpLocks/>
            <a:stCxn id="61" idx="1"/>
            <a:endCxn id="59" idx="5"/>
          </p:cNvCxnSpPr>
          <p:nvPr/>
        </p:nvCxnSpPr>
        <p:spPr>
          <a:xfrm flipH="1" flipV="1">
            <a:off x="8274881" y="5198321"/>
            <a:ext cx="193907" cy="154502"/>
          </a:xfrm>
          <a:prstGeom prst="line">
            <a:avLst/>
          </a:prstGeom>
          <a:ln w="28575"/>
        </p:spPr>
        <p:style>
          <a:lnRef idx="1">
            <a:schemeClr val="dk1"/>
          </a:lnRef>
          <a:fillRef idx="0">
            <a:schemeClr val="dk1"/>
          </a:fillRef>
          <a:effectRef idx="0">
            <a:schemeClr val="dk1"/>
          </a:effectRef>
          <a:fontRef idx="minor">
            <a:schemeClr val="tx1"/>
          </a:fontRef>
        </p:style>
      </p:cxnSp>
      <p:sp>
        <p:nvSpPr>
          <p:cNvPr id="64" name="Oval 63">
            <a:extLst>
              <a:ext uri="{FF2B5EF4-FFF2-40B4-BE49-F238E27FC236}">
                <a16:creationId xmlns:a16="http://schemas.microsoft.com/office/drawing/2014/main" id="{15EF0745-2945-8A13-7523-13A4EFD12342}"/>
              </a:ext>
            </a:extLst>
          </p:cNvPr>
          <p:cNvSpPr/>
          <p:nvPr/>
        </p:nvSpPr>
        <p:spPr>
          <a:xfrm>
            <a:off x="9389472" y="490399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sp>
        <p:nvSpPr>
          <p:cNvPr id="65" name="Oval 64">
            <a:extLst>
              <a:ext uri="{FF2B5EF4-FFF2-40B4-BE49-F238E27FC236}">
                <a16:creationId xmlns:a16="http://schemas.microsoft.com/office/drawing/2014/main" id="{CFF28574-A850-FA4D-04FF-5F9AF888871F}"/>
              </a:ext>
            </a:extLst>
          </p:cNvPr>
          <p:cNvSpPr/>
          <p:nvPr/>
        </p:nvSpPr>
        <p:spPr>
          <a:xfrm>
            <a:off x="9806625" y="528529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a:t>
            </a:r>
          </a:p>
        </p:txBody>
      </p:sp>
      <p:cxnSp>
        <p:nvCxnSpPr>
          <p:cNvPr id="66" name="Straight Connector 65">
            <a:extLst>
              <a:ext uri="{FF2B5EF4-FFF2-40B4-BE49-F238E27FC236}">
                <a16:creationId xmlns:a16="http://schemas.microsoft.com/office/drawing/2014/main" id="{83DBBD94-90D2-DFCE-5001-8F14F3257457}"/>
              </a:ext>
            </a:extLst>
          </p:cNvPr>
          <p:cNvCxnSpPr>
            <a:cxnSpLocks/>
            <a:stCxn id="58" idx="0"/>
            <a:endCxn id="64" idx="3"/>
          </p:cNvCxnSpPr>
          <p:nvPr/>
        </p:nvCxnSpPr>
        <p:spPr>
          <a:xfrm flipV="1">
            <a:off x="9227505" y="5167409"/>
            <a:ext cx="207162" cy="164552"/>
          </a:xfrm>
          <a:prstGeom prst="line">
            <a:avLst/>
          </a:prstGeom>
          <a:ln w="28575"/>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4B2D2204-C500-13DC-8421-4D0B21CAEDB3}"/>
              </a:ext>
            </a:extLst>
          </p:cNvPr>
          <p:cNvCxnSpPr>
            <a:cxnSpLocks/>
            <a:stCxn id="58" idx="6"/>
            <a:endCxn id="65" idx="2"/>
          </p:cNvCxnSpPr>
          <p:nvPr/>
        </p:nvCxnSpPr>
        <p:spPr>
          <a:xfrm flipV="1">
            <a:off x="9381810" y="5439595"/>
            <a:ext cx="424815" cy="46671"/>
          </a:xfrm>
          <a:prstGeom prst="line">
            <a:avLst/>
          </a:prstGeom>
          <a:ln w="28575"/>
        </p:spPr>
        <p:style>
          <a:lnRef idx="1">
            <a:schemeClr val="dk1"/>
          </a:lnRef>
          <a:fillRef idx="0">
            <a:schemeClr val="dk1"/>
          </a:fillRef>
          <a:effectRef idx="0">
            <a:schemeClr val="dk1"/>
          </a:effectRef>
          <a:fontRef idx="minor">
            <a:schemeClr val="tx1"/>
          </a:fontRef>
        </p:style>
      </p:cxnSp>
      <p:cxnSp>
        <p:nvCxnSpPr>
          <p:cNvPr id="68" name="Straight Connector 67">
            <a:extLst>
              <a:ext uri="{FF2B5EF4-FFF2-40B4-BE49-F238E27FC236}">
                <a16:creationId xmlns:a16="http://schemas.microsoft.com/office/drawing/2014/main" id="{87C79F40-374A-3A20-1CB9-5FE1210F173C}"/>
              </a:ext>
            </a:extLst>
          </p:cNvPr>
          <p:cNvCxnSpPr>
            <a:cxnSpLocks/>
            <a:stCxn id="65" idx="1"/>
            <a:endCxn id="64" idx="5"/>
          </p:cNvCxnSpPr>
          <p:nvPr/>
        </p:nvCxnSpPr>
        <p:spPr>
          <a:xfrm flipH="1" flipV="1">
            <a:off x="9652887" y="5167409"/>
            <a:ext cx="198933" cy="163076"/>
          </a:xfrm>
          <a:prstGeom prst="line">
            <a:avLst/>
          </a:prstGeom>
          <a:ln w="28575"/>
        </p:spPr>
        <p:style>
          <a:lnRef idx="1">
            <a:schemeClr val="dk1"/>
          </a:lnRef>
          <a:fillRef idx="0">
            <a:schemeClr val="dk1"/>
          </a:fillRef>
          <a:effectRef idx="0">
            <a:schemeClr val="dk1"/>
          </a:effectRef>
          <a:fontRef idx="minor">
            <a:schemeClr val="tx1"/>
          </a:fontRef>
        </p:style>
      </p:cxnSp>
      <p:cxnSp>
        <p:nvCxnSpPr>
          <p:cNvPr id="69" name="Straight Connector 68">
            <a:extLst>
              <a:ext uri="{FF2B5EF4-FFF2-40B4-BE49-F238E27FC236}">
                <a16:creationId xmlns:a16="http://schemas.microsoft.com/office/drawing/2014/main" id="{AF743AD3-4E01-1344-1A23-A5F4350D7FEA}"/>
              </a:ext>
            </a:extLst>
          </p:cNvPr>
          <p:cNvCxnSpPr>
            <a:cxnSpLocks/>
            <a:stCxn id="60" idx="1"/>
            <a:endCxn id="59" idx="7"/>
          </p:cNvCxnSpPr>
          <p:nvPr/>
        </p:nvCxnSpPr>
        <p:spPr>
          <a:xfrm flipH="1">
            <a:off x="8274881" y="4861991"/>
            <a:ext cx="456150" cy="118110"/>
          </a:xfrm>
          <a:prstGeom prst="line">
            <a:avLst/>
          </a:prstGeom>
          <a:ln w="28575"/>
        </p:spPr>
        <p:style>
          <a:lnRef idx="1">
            <a:schemeClr val="dk1"/>
          </a:lnRef>
          <a:fillRef idx="0">
            <a:schemeClr val="dk1"/>
          </a:fillRef>
          <a:effectRef idx="0">
            <a:schemeClr val="dk1"/>
          </a:effectRef>
          <a:fontRef idx="minor">
            <a:schemeClr val="tx1"/>
          </a:fontRef>
        </p:style>
      </p:cxnSp>
      <p:sp>
        <p:nvSpPr>
          <p:cNvPr id="70" name="Rectangle 69">
            <a:extLst>
              <a:ext uri="{FF2B5EF4-FFF2-40B4-BE49-F238E27FC236}">
                <a16:creationId xmlns:a16="http://schemas.microsoft.com/office/drawing/2014/main" id="{28C18282-672F-EB90-3795-7EAB72B6B631}"/>
              </a:ext>
            </a:extLst>
          </p:cNvPr>
          <p:cNvSpPr/>
          <p:nvPr/>
        </p:nvSpPr>
        <p:spPr>
          <a:xfrm>
            <a:off x="629853" y="4137236"/>
            <a:ext cx="383114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F5C9B40F-BF0E-A0FB-1809-85B7765E45A6}"/>
              </a:ext>
            </a:extLst>
          </p:cNvPr>
          <p:cNvCxnSpPr>
            <a:cxnSpLocks/>
          </p:cNvCxnSpPr>
          <p:nvPr/>
        </p:nvCxnSpPr>
        <p:spPr>
          <a:xfrm>
            <a:off x="2371884" y="4147286"/>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E9EEB4B-3874-7E9E-F67D-B5D477B1D749}"/>
              </a:ext>
            </a:extLst>
          </p:cNvPr>
          <p:cNvSpPr txBox="1"/>
          <p:nvPr/>
        </p:nvSpPr>
        <p:spPr>
          <a:xfrm>
            <a:off x="1096433" y="6337686"/>
            <a:ext cx="731290" cy="307777"/>
          </a:xfrm>
          <a:prstGeom prst="rect">
            <a:avLst/>
          </a:prstGeom>
          <a:noFill/>
        </p:spPr>
        <p:txBody>
          <a:bodyPr wrap="none" rtlCol="0">
            <a:spAutoFit/>
          </a:bodyPr>
          <a:lstStyle/>
          <a:p>
            <a:pPr algn="ctr"/>
            <a:r>
              <a:rPr lang="en-US" dirty="0"/>
              <a:t>Time 1</a:t>
            </a:r>
          </a:p>
        </p:txBody>
      </p:sp>
      <p:sp>
        <p:nvSpPr>
          <p:cNvPr id="73" name="TextBox 72">
            <a:extLst>
              <a:ext uri="{FF2B5EF4-FFF2-40B4-BE49-F238E27FC236}">
                <a16:creationId xmlns:a16="http://schemas.microsoft.com/office/drawing/2014/main" id="{0F0B7005-2AD3-5343-0EF1-9B30F1A336E7}"/>
              </a:ext>
            </a:extLst>
          </p:cNvPr>
          <p:cNvSpPr txBox="1"/>
          <p:nvPr/>
        </p:nvSpPr>
        <p:spPr>
          <a:xfrm>
            <a:off x="2909770" y="6359516"/>
            <a:ext cx="731290" cy="307777"/>
          </a:xfrm>
          <a:prstGeom prst="rect">
            <a:avLst/>
          </a:prstGeom>
          <a:noFill/>
        </p:spPr>
        <p:txBody>
          <a:bodyPr wrap="none" rtlCol="0">
            <a:spAutoFit/>
          </a:bodyPr>
          <a:lstStyle/>
          <a:p>
            <a:pPr algn="ctr"/>
            <a:r>
              <a:rPr lang="en-US" dirty="0"/>
              <a:t>Time 2</a:t>
            </a:r>
          </a:p>
        </p:txBody>
      </p:sp>
      <p:sp>
        <p:nvSpPr>
          <p:cNvPr id="74" name="Rectangle 73">
            <a:extLst>
              <a:ext uri="{FF2B5EF4-FFF2-40B4-BE49-F238E27FC236}">
                <a16:creationId xmlns:a16="http://schemas.microsoft.com/office/drawing/2014/main" id="{0A7AC1A7-DB8F-6792-2AD9-C9C1B7F3FD61}"/>
              </a:ext>
            </a:extLst>
          </p:cNvPr>
          <p:cNvSpPr/>
          <p:nvPr/>
        </p:nvSpPr>
        <p:spPr>
          <a:xfrm>
            <a:off x="5324013" y="4147286"/>
            <a:ext cx="4884858"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BFD7D10D-BCB0-F2C8-5921-A12D73C2CC2F}"/>
              </a:ext>
            </a:extLst>
          </p:cNvPr>
          <p:cNvCxnSpPr>
            <a:cxnSpLocks/>
          </p:cNvCxnSpPr>
          <p:nvPr/>
        </p:nvCxnSpPr>
        <p:spPr>
          <a:xfrm>
            <a:off x="7818399" y="4145335"/>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8F2BA437-DCA9-3BBF-D472-6C6F2D0CFC4A}"/>
              </a:ext>
            </a:extLst>
          </p:cNvPr>
          <p:cNvSpPr txBox="1"/>
          <p:nvPr/>
        </p:nvSpPr>
        <p:spPr>
          <a:xfrm>
            <a:off x="5790593" y="6347736"/>
            <a:ext cx="731290" cy="307777"/>
          </a:xfrm>
          <a:prstGeom prst="rect">
            <a:avLst/>
          </a:prstGeom>
          <a:noFill/>
        </p:spPr>
        <p:txBody>
          <a:bodyPr wrap="none" rtlCol="0">
            <a:spAutoFit/>
          </a:bodyPr>
          <a:lstStyle/>
          <a:p>
            <a:pPr algn="ctr"/>
            <a:r>
              <a:rPr lang="en-US" dirty="0"/>
              <a:t>Time 1</a:t>
            </a:r>
          </a:p>
        </p:txBody>
      </p:sp>
      <p:sp>
        <p:nvSpPr>
          <p:cNvPr id="77" name="TextBox 76">
            <a:extLst>
              <a:ext uri="{FF2B5EF4-FFF2-40B4-BE49-F238E27FC236}">
                <a16:creationId xmlns:a16="http://schemas.microsoft.com/office/drawing/2014/main" id="{49F21BF6-A98C-0232-F403-B206F056D62A}"/>
              </a:ext>
            </a:extLst>
          </p:cNvPr>
          <p:cNvSpPr txBox="1"/>
          <p:nvPr/>
        </p:nvSpPr>
        <p:spPr>
          <a:xfrm>
            <a:off x="7603930" y="6369566"/>
            <a:ext cx="731290" cy="307777"/>
          </a:xfrm>
          <a:prstGeom prst="rect">
            <a:avLst/>
          </a:prstGeom>
          <a:noFill/>
        </p:spPr>
        <p:txBody>
          <a:bodyPr wrap="none" rtlCol="0">
            <a:spAutoFit/>
          </a:bodyPr>
          <a:lstStyle/>
          <a:p>
            <a:pPr algn="ctr"/>
            <a:r>
              <a:rPr lang="en-US" dirty="0"/>
              <a:t>Time 2</a:t>
            </a:r>
          </a:p>
        </p:txBody>
      </p:sp>
      <p:cxnSp>
        <p:nvCxnSpPr>
          <p:cNvPr id="78" name="Straight Connector 77">
            <a:extLst>
              <a:ext uri="{FF2B5EF4-FFF2-40B4-BE49-F238E27FC236}">
                <a16:creationId xmlns:a16="http://schemas.microsoft.com/office/drawing/2014/main" id="{11C783CC-5369-3F47-2583-2A2E46E5621B}"/>
              </a:ext>
            </a:extLst>
          </p:cNvPr>
          <p:cNvCxnSpPr>
            <a:cxnSpLocks/>
          </p:cNvCxnSpPr>
          <p:nvPr/>
        </p:nvCxnSpPr>
        <p:spPr>
          <a:xfrm flipV="1">
            <a:off x="8745221" y="4326337"/>
            <a:ext cx="536896" cy="1637894"/>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75940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4C721DC-175F-B0C8-AF9E-70142352A51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2AC935CB-2241-EC9C-B445-6964841C6A4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BUILD / NARROW</a:t>
            </a:r>
            <a:endParaRPr sz="3900" dirty="0"/>
          </a:p>
        </p:txBody>
      </p:sp>
      <p:sp>
        <p:nvSpPr>
          <p:cNvPr id="127" name="Google Shape;127;g227a5b56a84_0_7">
            <a:extLst>
              <a:ext uri="{FF2B5EF4-FFF2-40B4-BE49-F238E27FC236}">
                <a16:creationId xmlns:a16="http://schemas.microsoft.com/office/drawing/2014/main" id="{29397E84-E1A1-3EBC-9CD5-EA014219A54A}"/>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43</a:t>
            </a:fld>
            <a:endParaRPr dirty="0"/>
          </a:p>
        </p:txBody>
      </p:sp>
      <p:pic>
        <p:nvPicPr>
          <p:cNvPr id="8" name="Picture 7" descr="A diagram of a diagram&#10;&#10;Description automatically generated">
            <a:extLst>
              <a:ext uri="{FF2B5EF4-FFF2-40B4-BE49-F238E27FC236}">
                <a16:creationId xmlns:a16="http://schemas.microsoft.com/office/drawing/2014/main" id="{BAAD1DB6-AB86-4B6C-22C5-1F2B056F9C94}"/>
              </a:ext>
            </a:extLst>
          </p:cNvPr>
          <p:cNvPicPr>
            <a:picLocks noChangeAspect="1"/>
          </p:cNvPicPr>
          <p:nvPr/>
        </p:nvPicPr>
        <p:blipFill>
          <a:blip r:embed="rId3"/>
          <a:stretch>
            <a:fillRect/>
          </a:stretch>
        </p:blipFill>
        <p:spPr>
          <a:xfrm>
            <a:off x="1203765" y="1990279"/>
            <a:ext cx="8702677" cy="4351339"/>
          </a:xfrm>
          <a:prstGeom prst="rect">
            <a:avLst/>
          </a:prstGeom>
        </p:spPr>
      </p:pic>
    </p:spTree>
    <p:extLst>
      <p:ext uri="{BB962C8B-B14F-4D97-AF65-F5344CB8AC3E}">
        <p14:creationId xmlns:p14="http://schemas.microsoft.com/office/powerpoint/2010/main" val="34237448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BACK / NEGATE</a:t>
            </a:r>
            <a:endParaRPr sz="3900"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nvGraphicFramePr>
        <p:xfrm>
          <a:off x="499089" y="1837491"/>
          <a:ext cx="11193821" cy="2200810"/>
        </p:xfrm>
        <a:graphic>
          <a:graphicData uri="http://schemas.openxmlformats.org/drawingml/2006/table">
            <a:tbl>
              <a:tblPr firstRow="1" bandRow="1">
                <a:tableStyleId>{5C22544A-7EE6-4342-B048-85BDC9FD1C3A}</a:tableStyleId>
              </a:tblPr>
              <a:tblGrid>
                <a:gridCol w="1849983">
                  <a:extLst>
                    <a:ext uri="{9D8B030D-6E8A-4147-A177-3AD203B41FA5}">
                      <a16:colId xmlns:a16="http://schemas.microsoft.com/office/drawing/2014/main" val="930075286"/>
                    </a:ext>
                  </a:extLst>
                </a:gridCol>
                <a:gridCol w="4360475">
                  <a:extLst>
                    <a:ext uri="{9D8B030D-6E8A-4147-A177-3AD203B41FA5}">
                      <a16:colId xmlns:a16="http://schemas.microsoft.com/office/drawing/2014/main" val="2089357008"/>
                    </a:ext>
                  </a:extLst>
                </a:gridCol>
                <a:gridCol w="498336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Back</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actual, or the appearance of, an actor’s importance or effectiveness relative to a community or topic</a:t>
                      </a:r>
                    </a:p>
                    <a:p>
                      <a:pPr marL="0" marR="0">
                        <a:spcBef>
                          <a:spcPts val="0"/>
                        </a:spcBef>
                        <a:spcAft>
                          <a:spcPts val="0"/>
                        </a:spcAft>
                      </a:pP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All Agents</a:t>
                      </a:r>
                    </a:p>
                    <a:p>
                      <a:r>
                        <a:rPr lang="en-US" sz="1200" b="1" dirty="0">
                          <a:latin typeface="Cambria" panose="02040503050406030204" pitchFamily="18" charset="0"/>
                          <a:ea typeface="Cambria" panose="02040503050406030204" pitchFamily="18" charset="0"/>
                        </a:rPr>
                        <a:t>Measures: Centrality across all three – PageRank, Out Degree Centrality (ORA Style), Modularity/Vitality Hub* </a:t>
                      </a:r>
                    </a:p>
                    <a:p>
                      <a:r>
                        <a:rPr lang="en-US" sz="1200" b="1" dirty="0">
                          <a:latin typeface="Cambria" panose="02040503050406030204" pitchFamily="18" charset="0"/>
                          <a:ea typeface="Cambria" panose="02040503050406030204" pitchFamily="18" charset="0"/>
                        </a:rPr>
                        <a:t>Network(s): Agent x Agent (Strong Ties)</a:t>
                      </a:r>
                    </a:p>
                    <a:p>
                      <a:r>
                        <a:rPr lang="en-US" sz="1200" b="1" dirty="0">
                          <a:latin typeface="Cambria" panose="02040503050406030204" pitchFamily="18" charset="0"/>
                          <a:ea typeface="Cambria" panose="02040503050406030204" pitchFamily="18" charset="0"/>
                        </a:rPr>
                        <a:t>Indicator: Positive change from t1 to t2</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Negate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Negative change from t1 to t2</a:t>
                      </a:r>
                    </a:p>
                  </a:txBody>
                  <a:tcPr/>
                </a:tc>
                <a:extLst>
                  <a:ext uri="{0D108BD9-81ED-4DB2-BD59-A6C34878D82A}">
                    <a16:rowId xmlns:a16="http://schemas.microsoft.com/office/drawing/2014/main" val="3812246042"/>
                  </a:ext>
                </a:extLst>
              </a:tr>
            </a:tbl>
          </a:graphicData>
        </a:graphic>
      </p:graphicFrame>
      <p:sp>
        <p:nvSpPr>
          <p:cNvPr id="3" name="TextBox 2">
            <a:extLst>
              <a:ext uri="{FF2B5EF4-FFF2-40B4-BE49-F238E27FC236}">
                <a16:creationId xmlns:a16="http://schemas.microsoft.com/office/drawing/2014/main" id="{66ABD047-3C85-FF78-2BE2-873B1EE5E6B4}"/>
              </a:ext>
            </a:extLst>
          </p:cNvPr>
          <p:cNvSpPr txBox="1"/>
          <p:nvPr/>
        </p:nvSpPr>
        <p:spPr>
          <a:xfrm>
            <a:off x="838200" y="4363391"/>
            <a:ext cx="9616735" cy="1169551"/>
          </a:xfrm>
          <a:prstGeom prst="rect">
            <a:avLst/>
          </a:prstGeom>
          <a:noFill/>
        </p:spPr>
        <p:txBody>
          <a:bodyPr wrap="none" rtlCol="0">
            <a:spAutoFit/>
          </a:bodyPr>
          <a:lstStyle/>
          <a:p>
            <a:r>
              <a:rPr lang="en-US" b="1" dirty="0"/>
              <a:t>Already present in ORA-PRO as super-spreaders:</a:t>
            </a:r>
            <a:br>
              <a:rPr lang="en-US" dirty="0"/>
            </a:br>
            <a:r>
              <a:rPr lang="en-US" dirty="0"/>
              <a:t>Posts Often (out-degree centrality) [Agent x Tweet - Sender]</a:t>
            </a:r>
          </a:p>
          <a:p>
            <a:r>
              <a:rPr lang="en-US" dirty="0"/>
              <a:t>Often Spread by Others (out-degree centrality) [Agent x Agent - All Propagation]</a:t>
            </a:r>
          </a:p>
          <a:p>
            <a:r>
              <a:rPr lang="en-US" dirty="0"/>
              <a:t>Iteratively Spread by Others (page rank centrality) [</a:t>
            </a:r>
            <a:r>
              <a:rPr lang="en-US" dirty="0" err="1"/>
              <a:t>degreeType</a:t>
            </a:r>
            <a:r>
              <a:rPr lang="en-US" dirty="0"/>
              <a:t>=</a:t>
            </a:r>
            <a:r>
              <a:rPr lang="en-US" dirty="0" err="1"/>
              <a:t>outDegree</a:t>
            </a:r>
            <a:r>
              <a:rPr lang="en-US" dirty="0"/>
              <a:t>] [Agent x Agent - All Propagation]</a:t>
            </a:r>
          </a:p>
          <a:p>
            <a:r>
              <a:rPr lang="en-US" dirty="0"/>
              <a:t>Often Spread by Groups of Others (member of large k-core) [</a:t>
            </a:r>
            <a:r>
              <a:rPr lang="en-US" dirty="0" err="1"/>
              <a:t>degreeType</a:t>
            </a:r>
            <a:r>
              <a:rPr lang="en-US" dirty="0"/>
              <a:t>=</a:t>
            </a:r>
            <a:r>
              <a:rPr lang="en-US" dirty="0" err="1"/>
              <a:t>outDegree</a:t>
            </a:r>
            <a:r>
              <a:rPr lang="en-US" dirty="0"/>
              <a:t>] [Agent x Agent - All Propagation]</a:t>
            </a:r>
          </a:p>
        </p:txBody>
      </p:sp>
    </p:spTree>
    <p:extLst>
      <p:ext uri="{BB962C8B-B14F-4D97-AF65-F5344CB8AC3E}">
        <p14:creationId xmlns:p14="http://schemas.microsoft.com/office/powerpoint/2010/main" val="449320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88A90-A0AC-5E78-E06E-70DB1A9A6F58}"/>
              </a:ext>
            </a:extLst>
          </p:cNvPr>
          <p:cNvSpPr>
            <a:spLocks noGrp="1"/>
          </p:cNvSpPr>
          <p:nvPr>
            <p:ph type="title"/>
          </p:nvPr>
        </p:nvSpPr>
        <p:spPr/>
        <p:txBody>
          <a:bodyPr/>
          <a:lstStyle/>
          <a:p>
            <a:r>
              <a:rPr lang="en-US" sz="4400" dirty="0"/>
              <a:t>BACK / NEGATE</a:t>
            </a:r>
            <a:endParaRPr lang="en-US" dirty="0"/>
          </a:p>
        </p:txBody>
      </p:sp>
      <p:sp>
        <p:nvSpPr>
          <p:cNvPr id="3" name="Slide Number Placeholder 2">
            <a:extLst>
              <a:ext uri="{FF2B5EF4-FFF2-40B4-BE49-F238E27FC236}">
                <a16:creationId xmlns:a16="http://schemas.microsoft.com/office/drawing/2014/main" id="{0BE213B0-6AE1-E206-C97E-A08D1DD8AD3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45</a:t>
            </a:fld>
            <a:endParaRPr lang="en-US"/>
          </a:p>
        </p:txBody>
      </p:sp>
      <p:pic>
        <p:nvPicPr>
          <p:cNvPr id="5" name="Picture 4">
            <a:extLst>
              <a:ext uri="{FF2B5EF4-FFF2-40B4-BE49-F238E27FC236}">
                <a16:creationId xmlns:a16="http://schemas.microsoft.com/office/drawing/2014/main" id="{EB8E57D2-25C1-E665-CE18-A79980E46971}"/>
              </a:ext>
            </a:extLst>
          </p:cNvPr>
          <p:cNvPicPr>
            <a:picLocks noChangeAspect="1"/>
          </p:cNvPicPr>
          <p:nvPr/>
        </p:nvPicPr>
        <p:blipFill>
          <a:blip r:embed="rId2"/>
          <a:stretch>
            <a:fillRect/>
          </a:stretch>
        </p:blipFill>
        <p:spPr>
          <a:xfrm>
            <a:off x="2426677" y="1774924"/>
            <a:ext cx="6430592" cy="5083076"/>
          </a:xfrm>
          <a:prstGeom prst="rect">
            <a:avLst/>
          </a:prstGeom>
        </p:spPr>
      </p:pic>
    </p:spTree>
    <p:extLst>
      <p:ext uri="{BB962C8B-B14F-4D97-AF65-F5344CB8AC3E}">
        <p14:creationId xmlns:p14="http://schemas.microsoft.com/office/powerpoint/2010/main" val="3539251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EXCITE / DISMAY</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46</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1027060" y="1648319"/>
          <a:ext cx="9928962" cy="2200810"/>
        </p:xfrm>
        <a:graphic>
          <a:graphicData uri="http://schemas.openxmlformats.org/drawingml/2006/table">
            <a:tbl>
              <a:tblPr firstRow="1" bandRow="1">
                <a:tableStyleId>{5C22544A-7EE6-4342-B048-85BDC9FD1C3A}</a:tableStyleId>
              </a:tblPr>
              <a:tblGrid>
                <a:gridCol w="1640942">
                  <a:extLst>
                    <a:ext uri="{9D8B030D-6E8A-4147-A177-3AD203B41FA5}">
                      <a16:colId xmlns:a16="http://schemas.microsoft.com/office/drawing/2014/main" val="930075286"/>
                    </a:ext>
                  </a:extLst>
                </a:gridCol>
                <a:gridCol w="3867758">
                  <a:extLst>
                    <a:ext uri="{9D8B030D-6E8A-4147-A177-3AD203B41FA5}">
                      <a16:colId xmlns:a16="http://schemas.microsoft.com/office/drawing/2014/main" val="2089357008"/>
                    </a:ext>
                  </a:extLst>
                </a:gridCol>
                <a:gridCol w="4420262">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Excite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a:t>
                      </a:r>
                      <a:r>
                        <a:rPr lang="en-US" sz="1200" b="1" dirty="0">
                          <a:effectLst/>
                          <a:latin typeface="Cambria" panose="02040503050406030204" pitchFamily="18" charset="0"/>
                          <a:ea typeface="Cambria" panose="02040503050406030204" pitchFamily="18" charset="0"/>
                        </a:rPr>
                        <a:t>community or topic </a:t>
                      </a:r>
                      <a:r>
                        <a:rPr lang="en-US" sz="1200" dirty="0">
                          <a:effectLst/>
                          <a:latin typeface="Cambria" panose="02040503050406030204" pitchFamily="18" charset="0"/>
                          <a:ea typeface="Cambria" panose="02040503050406030204" pitchFamily="18" charset="0"/>
                        </a:rPr>
                        <a:t>that cause the reader to experience a positive emotion such as joy, happiness, liking, or excitement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Messages of TOG Cluster agents in t2 and in t1 – evaluate for 4 positive/negative CUEs through </a:t>
                      </a:r>
                      <a:r>
                        <a:rPr lang="en-US" sz="1200" b="1" dirty="0" err="1">
                          <a:latin typeface="Cambria" panose="02040503050406030204" pitchFamily="18" charset="0"/>
                          <a:ea typeface="Cambria" panose="02040503050406030204" pitchFamily="18" charset="0"/>
                        </a:rPr>
                        <a:t>NetMapper</a:t>
                      </a:r>
                      <a:endParaRPr lang="en-US" sz="1200" b="1" dirty="0">
                        <a:latin typeface="Cambria" panose="02040503050406030204" pitchFamily="18" charset="0"/>
                        <a:ea typeface="Cambria" panose="02040503050406030204" pitchFamily="18" charset="0"/>
                      </a:endParaRPr>
                    </a:p>
                    <a:p>
                      <a:r>
                        <a:rPr lang="en-US" sz="1200" b="1" dirty="0">
                          <a:latin typeface="Cambria" panose="02040503050406030204" pitchFamily="18" charset="0"/>
                          <a:ea typeface="Cambria" panose="02040503050406030204" pitchFamily="18" charset="0"/>
                        </a:rPr>
                        <a:t>Network(s): CUEs from </a:t>
                      </a:r>
                      <a:r>
                        <a:rPr lang="en-US" sz="1200" b="1" dirty="0" err="1">
                          <a:latin typeface="Cambria" panose="02040503050406030204" pitchFamily="18" charset="0"/>
                          <a:ea typeface="Cambria" panose="02040503050406030204" pitchFamily="18" charset="0"/>
                        </a:rPr>
                        <a:t>NetMapper</a:t>
                      </a:r>
                      <a:endParaRPr lang="en-US" sz="1200" b="1" dirty="0">
                        <a:latin typeface="Cambria" panose="02040503050406030204" pitchFamily="18" charset="0"/>
                        <a:ea typeface="Cambria" panose="02040503050406030204" pitchFamily="18" charset="0"/>
                      </a:endParaRPr>
                    </a:p>
                    <a:p>
                      <a:r>
                        <a:rPr lang="en-US" sz="1200" b="1" dirty="0">
                          <a:latin typeface="Cambria" panose="02040503050406030204" pitchFamily="18" charset="0"/>
                          <a:ea typeface="Cambria" panose="02040503050406030204" pitchFamily="18" charset="0"/>
                        </a:rPr>
                        <a:t>Indicator: Increase in positive CUEs</a:t>
                      </a:r>
                    </a:p>
                    <a:p>
                      <a:endParaRPr lang="en-US" sz="1200" b="1"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Dismay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Increase in negative CUEs </a:t>
                      </a:r>
                    </a:p>
                  </a:txBody>
                  <a:tcPr/>
                </a:tc>
                <a:extLst>
                  <a:ext uri="{0D108BD9-81ED-4DB2-BD59-A6C34878D82A}">
                    <a16:rowId xmlns:a16="http://schemas.microsoft.com/office/drawing/2014/main" val="2855131444"/>
                  </a:ext>
                </a:extLst>
              </a:tr>
            </a:tbl>
          </a:graphicData>
        </a:graphic>
      </p:graphicFrame>
      <p:sp>
        <p:nvSpPr>
          <p:cNvPr id="8" name="Rectangle 7">
            <a:extLst>
              <a:ext uri="{FF2B5EF4-FFF2-40B4-BE49-F238E27FC236}">
                <a16:creationId xmlns:a16="http://schemas.microsoft.com/office/drawing/2014/main" id="{8E3D37AF-82EB-9DD7-4F57-6D7FAD534267}"/>
              </a:ext>
            </a:extLst>
          </p:cNvPr>
          <p:cNvSpPr/>
          <p:nvPr/>
        </p:nvSpPr>
        <p:spPr>
          <a:xfrm>
            <a:off x="234918" y="3884471"/>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453ED3FD-D7A2-765C-C3B8-66F643BD01EF}"/>
              </a:ext>
            </a:extLst>
          </p:cNvPr>
          <p:cNvCxnSpPr>
            <a:cxnSpLocks/>
            <a:stCxn id="8" idx="0"/>
            <a:endCxn id="8" idx="2"/>
          </p:cNvCxnSpPr>
          <p:nvPr/>
        </p:nvCxnSpPr>
        <p:spPr>
          <a:xfrm>
            <a:off x="2883809" y="3884471"/>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1D4D106C-5A56-98A8-B877-7463CA7217DF}"/>
              </a:ext>
            </a:extLst>
          </p:cNvPr>
          <p:cNvSpPr/>
          <p:nvPr/>
        </p:nvSpPr>
        <p:spPr>
          <a:xfrm>
            <a:off x="1036773" y="4339722"/>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25" name="Rectangle 24">
            <a:extLst>
              <a:ext uri="{FF2B5EF4-FFF2-40B4-BE49-F238E27FC236}">
                <a16:creationId xmlns:a16="http://schemas.microsoft.com/office/drawing/2014/main" id="{CE54C3A2-50D0-936A-BCF3-A31E3030F7FC}"/>
              </a:ext>
            </a:extLst>
          </p:cNvPr>
          <p:cNvSpPr/>
          <p:nvPr/>
        </p:nvSpPr>
        <p:spPr>
          <a:xfrm>
            <a:off x="1036773" y="4819045"/>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4" name="Oval 33">
            <a:extLst>
              <a:ext uri="{FF2B5EF4-FFF2-40B4-BE49-F238E27FC236}">
                <a16:creationId xmlns:a16="http://schemas.microsoft.com/office/drawing/2014/main" id="{4761D21D-720D-B451-A457-B83A6E08DADB}"/>
              </a:ext>
            </a:extLst>
          </p:cNvPr>
          <p:cNvSpPr/>
          <p:nvPr/>
        </p:nvSpPr>
        <p:spPr>
          <a:xfrm>
            <a:off x="305164" y="4713347"/>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35" name="Rectangle 34">
            <a:extLst>
              <a:ext uri="{FF2B5EF4-FFF2-40B4-BE49-F238E27FC236}">
                <a16:creationId xmlns:a16="http://schemas.microsoft.com/office/drawing/2014/main" id="{8B69514C-6F84-5E23-DBA2-52897AA212A9}"/>
              </a:ext>
            </a:extLst>
          </p:cNvPr>
          <p:cNvSpPr/>
          <p:nvPr/>
        </p:nvSpPr>
        <p:spPr>
          <a:xfrm>
            <a:off x="1036773" y="530100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36" name="Straight Connector 35">
            <a:extLst>
              <a:ext uri="{FF2B5EF4-FFF2-40B4-BE49-F238E27FC236}">
                <a16:creationId xmlns:a16="http://schemas.microsoft.com/office/drawing/2014/main" id="{465CEE35-615F-9D34-DCA7-BDA371C9BE3E}"/>
              </a:ext>
            </a:extLst>
          </p:cNvPr>
          <p:cNvCxnSpPr>
            <a:cxnSpLocks/>
            <a:stCxn id="24" idx="1"/>
            <a:endCxn id="34" idx="7"/>
          </p:cNvCxnSpPr>
          <p:nvPr/>
        </p:nvCxnSpPr>
        <p:spPr>
          <a:xfrm flipH="1">
            <a:off x="780527" y="4512486"/>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Straight Connector 38">
            <a:extLst>
              <a:ext uri="{FF2B5EF4-FFF2-40B4-BE49-F238E27FC236}">
                <a16:creationId xmlns:a16="http://schemas.microsoft.com/office/drawing/2014/main" id="{6C1680A8-7119-3116-9FEB-33F53141348B}"/>
              </a:ext>
            </a:extLst>
          </p:cNvPr>
          <p:cNvCxnSpPr>
            <a:cxnSpLocks/>
            <a:stCxn id="25" idx="1"/>
            <a:endCxn id="34" idx="6"/>
          </p:cNvCxnSpPr>
          <p:nvPr/>
        </p:nvCxnSpPr>
        <p:spPr>
          <a:xfrm flipH="1" flipV="1">
            <a:off x="862086" y="4991808"/>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6132B6EB-932B-0BD0-184A-E8937DC434E0}"/>
              </a:ext>
            </a:extLst>
          </p:cNvPr>
          <p:cNvCxnSpPr>
            <a:cxnSpLocks/>
            <a:stCxn id="35" idx="1"/>
            <a:endCxn id="34" idx="5"/>
          </p:cNvCxnSpPr>
          <p:nvPr/>
        </p:nvCxnSpPr>
        <p:spPr>
          <a:xfrm flipH="1" flipV="1">
            <a:off x="780527" y="5188710"/>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B0FEFAA8-3C8A-1936-03AF-33EF4C09E526}"/>
              </a:ext>
            </a:extLst>
          </p:cNvPr>
          <p:cNvSpPr txBox="1"/>
          <p:nvPr/>
        </p:nvSpPr>
        <p:spPr>
          <a:xfrm>
            <a:off x="1423989" y="4339722"/>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2" name="TextBox 51">
            <a:extLst>
              <a:ext uri="{FF2B5EF4-FFF2-40B4-BE49-F238E27FC236}">
                <a16:creationId xmlns:a16="http://schemas.microsoft.com/office/drawing/2014/main" id="{DDF05D3D-55F6-055D-E950-0D80F7735896}"/>
              </a:ext>
            </a:extLst>
          </p:cNvPr>
          <p:cNvSpPr txBox="1"/>
          <p:nvPr/>
        </p:nvSpPr>
        <p:spPr>
          <a:xfrm>
            <a:off x="1423989" y="4784075"/>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3" name="TextBox 52">
            <a:extLst>
              <a:ext uri="{FF2B5EF4-FFF2-40B4-BE49-F238E27FC236}">
                <a16:creationId xmlns:a16="http://schemas.microsoft.com/office/drawing/2014/main" id="{894664C9-1C11-2E1A-E682-5EBA17DF2CD4}"/>
              </a:ext>
            </a:extLst>
          </p:cNvPr>
          <p:cNvSpPr txBox="1"/>
          <p:nvPr/>
        </p:nvSpPr>
        <p:spPr>
          <a:xfrm>
            <a:off x="1423989" y="527530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54" name="Rectangle 53">
            <a:extLst>
              <a:ext uri="{FF2B5EF4-FFF2-40B4-BE49-F238E27FC236}">
                <a16:creationId xmlns:a16="http://schemas.microsoft.com/office/drawing/2014/main" id="{0D92D69F-8C0A-5AB0-C853-87FD39DD887E}"/>
              </a:ext>
            </a:extLst>
          </p:cNvPr>
          <p:cNvSpPr/>
          <p:nvPr/>
        </p:nvSpPr>
        <p:spPr>
          <a:xfrm>
            <a:off x="3658360" y="4365424"/>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5" name="Rectangle 54">
            <a:extLst>
              <a:ext uri="{FF2B5EF4-FFF2-40B4-BE49-F238E27FC236}">
                <a16:creationId xmlns:a16="http://schemas.microsoft.com/office/drawing/2014/main" id="{BCA4C728-952F-6224-3C22-1036BE4ABE26}"/>
              </a:ext>
            </a:extLst>
          </p:cNvPr>
          <p:cNvSpPr/>
          <p:nvPr/>
        </p:nvSpPr>
        <p:spPr>
          <a:xfrm>
            <a:off x="3658360" y="4844747"/>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6" name="Oval 55">
            <a:extLst>
              <a:ext uri="{FF2B5EF4-FFF2-40B4-BE49-F238E27FC236}">
                <a16:creationId xmlns:a16="http://schemas.microsoft.com/office/drawing/2014/main" id="{B8EFC116-C635-C2CA-5228-5445423BD2D0}"/>
              </a:ext>
            </a:extLst>
          </p:cNvPr>
          <p:cNvSpPr/>
          <p:nvPr/>
        </p:nvSpPr>
        <p:spPr>
          <a:xfrm>
            <a:off x="2926751" y="4739049"/>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57" name="Rectangle 56">
            <a:extLst>
              <a:ext uri="{FF2B5EF4-FFF2-40B4-BE49-F238E27FC236}">
                <a16:creationId xmlns:a16="http://schemas.microsoft.com/office/drawing/2014/main" id="{0AD4BB64-B93D-E7A6-D39C-647D66C48714}"/>
              </a:ext>
            </a:extLst>
          </p:cNvPr>
          <p:cNvSpPr/>
          <p:nvPr/>
        </p:nvSpPr>
        <p:spPr>
          <a:xfrm>
            <a:off x="3658360" y="5326705"/>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58" name="Straight Connector 57">
            <a:extLst>
              <a:ext uri="{FF2B5EF4-FFF2-40B4-BE49-F238E27FC236}">
                <a16:creationId xmlns:a16="http://schemas.microsoft.com/office/drawing/2014/main" id="{EEEDD35E-9410-B320-C5A6-BD6F0034789D}"/>
              </a:ext>
            </a:extLst>
          </p:cNvPr>
          <p:cNvCxnSpPr>
            <a:cxnSpLocks/>
            <a:stCxn id="54" idx="1"/>
            <a:endCxn id="56" idx="7"/>
          </p:cNvCxnSpPr>
          <p:nvPr/>
        </p:nvCxnSpPr>
        <p:spPr>
          <a:xfrm flipH="1">
            <a:off x="3402114" y="4538188"/>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884B5D19-F35A-FBDF-1A3B-439A2172D638}"/>
              </a:ext>
            </a:extLst>
          </p:cNvPr>
          <p:cNvCxnSpPr>
            <a:cxnSpLocks/>
            <a:stCxn id="55" idx="1"/>
            <a:endCxn id="56" idx="6"/>
          </p:cNvCxnSpPr>
          <p:nvPr/>
        </p:nvCxnSpPr>
        <p:spPr>
          <a:xfrm flipH="1" flipV="1">
            <a:off x="3483673" y="5017510"/>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43E156A6-0F84-12D6-5BD0-CED9FA993721}"/>
              </a:ext>
            </a:extLst>
          </p:cNvPr>
          <p:cNvCxnSpPr>
            <a:cxnSpLocks/>
            <a:stCxn id="57" idx="1"/>
            <a:endCxn id="56" idx="5"/>
          </p:cNvCxnSpPr>
          <p:nvPr/>
        </p:nvCxnSpPr>
        <p:spPr>
          <a:xfrm flipH="1" flipV="1">
            <a:off x="3402114" y="5214412"/>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61" name="TextBox 60">
            <a:extLst>
              <a:ext uri="{FF2B5EF4-FFF2-40B4-BE49-F238E27FC236}">
                <a16:creationId xmlns:a16="http://schemas.microsoft.com/office/drawing/2014/main" id="{2744B151-6907-948D-F316-5649E73C7304}"/>
              </a:ext>
            </a:extLst>
          </p:cNvPr>
          <p:cNvSpPr txBox="1"/>
          <p:nvPr/>
        </p:nvSpPr>
        <p:spPr>
          <a:xfrm>
            <a:off x="4045576" y="4365424"/>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62" name="TextBox 61">
            <a:extLst>
              <a:ext uri="{FF2B5EF4-FFF2-40B4-BE49-F238E27FC236}">
                <a16:creationId xmlns:a16="http://schemas.microsoft.com/office/drawing/2014/main" id="{0863D04B-D21F-F919-E318-11E0D831FC50}"/>
              </a:ext>
            </a:extLst>
          </p:cNvPr>
          <p:cNvSpPr txBox="1"/>
          <p:nvPr/>
        </p:nvSpPr>
        <p:spPr>
          <a:xfrm>
            <a:off x="4045576" y="4809777"/>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63" name="TextBox 62">
            <a:extLst>
              <a:ext uri="{FF2B5EF4-FFF2-40B4-BE49-F238E27FC236}">
                <a16:creationId xmlns:a16="http://schemas.microsoft.com/office/drawing/2014/main" id="{C5D3789F-22B9-BCC1-5CE5-C103CE02FD5F}"/>
              </a:ext>
            </a:extLst>
          </p:cNvPr>
          <p:cNvSpPr txBox="1"/>
          <p:nvPr/>
        </p:nvSpPr>
        <p:spPr>
          <a:xfrm>
            <a:off x="4045576" y="5301003"/>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4" name="TextBox 3">
            <a:extLst>
              <a:ext uri="{FF2B5EF4-FFF2-40B4-BE49-F238E27FC236}">
                <a16:creationId xmlns:a16="http://schemas.microsoft.com/office/drawing/2014/main" id="{F8226108-BF34-E5E7-4DAD-D1108D74CA0F}"/>
              </a:ext>
            </a:extLst>
          </p:cNvPr>
          <p:cNvSpPr txBox="1"/>
          <p:nvPr/>
        </p:nvSpPr>
        <p:spPr>
          <a:xfrm>
            <a:off x="1467250" y="6145359"/>
            <a:ext cx="731290" cy="307777"/>
          </a:xfrm>
          <a:prstGeom prst="rect">
            <a:avLst/>
          </a:prstGeom>
          <a:noFill/>
        </p:spPr>
        <p:txBody>
          <a:bodyPr wrap="none" rtlCol="0">
            <a:spAutoFit/>
          </a:bodyPr>
          <a:lstStyle/>
          <a:p>
            <a:pPr algn="ctr"/>
            <a:r>
              <a:rPr lang="en-US" dirty="0"/>
              <a:t>Time 1</a:t>
            </a:r>
          </a:p>
        </p:txBody>
      </p:sp>
      <p:sp>
        <p:nvSpPr>
          <p:cNvPr id="5" name="TextBox 4">
            <a:extLst>
              <a:ext uri="{FF2B5EF4-FFF2-40B4-BE49-F238E27FC236}">
                <a16:creationId xmlns:a16="http://schemas.microsoft.com/office/drawing/2014/main" id="{A95493B4-1A9D-419D-2848-46BEA91810FD}"/>
              </a:ext>
            </a:extLst>
          </p:cNvPr>
          <p:cNvSpPr txBox="1"/>
          <p:nvPr/>
        </p:nvSpPr>
        <p:spPr>
          <a:xfrm>
            <a:off x="3946450" y="6140445"/>
            <a:ext cx="731290" cy="307777"/>
          </a:xfrm>
          <a:prstGeom prst="rect">
            <a:avLst/>
          </a:prstGeom>
          <a:noFill/>
        </p:spPr>
        <p:txBody>
          <a:bodyPr wrap="none" rtlCol="0">
            <a:spAutoFit/>
          </a:bodyPr>
          <a:lstStyle/>
          <a:p>
            <a:pPr algn="ctr"/>
            <a:r>
              <a:rPr lang="en-US" dirty="0"/>
              <a:t>Time 2</a:t>
            </a:r>
          </a:p>
        </p:txBody>
      </p:sp>
      <p:sp>
        <p:nvSpPr>
          <p:cNvPr id="47" name="Rectangle 46">
            <a:extLst>
              <a:ext uri="{FF2B5EF4-FFF2-40B4-BE49-F238E27FC236}">
                <a16:creationId xmlns:a16="http://schemas.microsoft.com/office/drawing/2014/main" id="{CB7DD5D0-A5A6-006E-3B7D-9932814766AA}"/>
              </a:ext>
            </a:extLst>
          </p:cNvPr>
          <p:cNvSpPr/>
          <p:nvPr/>
        </p:nvSpPr>
        <p:spPr>
          <a:xfrm>
            <a:off x="5751797" y="3895552"/>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a:extLst>
              <a:ext uri="{FF2B5EF4-FFF2-40B4-BE49-F238E27FC236}">
                <a16:creationId xmlns:a16="http://schemas.microsoft.com/office/drawing/2014/main" id="{38D9BB57-D648-55C1-6EB6-8DD05120C3D7}"/>
              </a:ext>
            </a:extLst>
          </p:cNvPr>
          <p:cNvCxnSpPr>
            <a:cxnSpLocks/>
            <a:stCxn id="47" idx="0"/>
            <a:endCxn id="47" idx="2"/>
          </p:cNvCxnSpPr>
          <p:nvPr/>
        </p:nvCxnSpPr>
        <p:spPr>
          <a:xfrm>
            <a:off x="8400688" y="389555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031E6F8D-B542-54C4-9D98-43AF4C6A394B}"/>
              </a:ext>
            </a:extLst>
          </p:cNvPr>
          <p:cNvSpPr txBox="1"/>
          <p:nvPr/>
        </p:nvSpPr>
        <p:spPr>
          <a:xfrm>
            <a:off x="6984129" y="6156440"/>
            <a:ext cx="731290" cy="307777"/>
          </a:xfrm>
          <a:prstGeom prst="rect">
            <a:avLst/>
          </a:prstGeom>
          <a:noFill/>
        </p:spPr>
        <p:txBody>
          <a:bodyPr wrap="none" rtlCol="0">
            <a:spAutoFit/>
          </a:bodyPr>
          <a:lstStyle/>
          <a:p>
            <a:pPr algn="ctr"/>
            <a:r>
              <a:rPr lang="en-US" dirty="0"/>
              <a:t>Time 1</a:t>
            </a:r>
          </a:p>
        </p:txBody>
      </p:sp>
      <p:sp>
        <p:nvSpPr>
          <p:cNvPr id="83" name="TextBox 82">
            <a:extLst>
              <a:ext uri="{FF2B5EF4-FFF2-40B4-BE49-F238E27FC236}">
                <a16:creationId xmlns:a16="http://schemas.microsoft.com/office/drawing/2014/main" id="{AACDA5D5-95E5-FFB0-B9E4-F9A5267933A1}"/>
              </a:ext>
            </a:extLst>
          </p:cNvPr>
          <p:cNvSpPr txBox="1"/>
          <p:nvPr/>
        </p:nvSpPr>
        <p:spPr>
          <a:xfrm>
            <a:off x="9463329" y="6151526"/>
            <a:ext cx="731290" cy="307777"/>
          </a:xfrm>
          <a:prstGeom prst="rect">
            <a:avLst/>
          </a:prstGeom>
          <a:noFill/>
        </p:spPr>
        <p:txBody>
          <a:bodyPr wrap="none" rtlCol="0">
            <a:spAutoFit/>
          </a:bodyPr>
          <a:lstStyle/>
          <a:p>
            <a:pPr algn="ctr"/>
            <a:r>
              <a:rPr lang="en-US" dirty="0"/>
              <a:t>Time 2</a:t>
            </a:r>
          </a:p>
        </p:txBody>
      </p:sp>
      <p:sp>
        <p:nvSpPr>
          <p:cNvPr id="84" name="Rectangle 83">
            <a:extLst>
              <a:ext uri="{FF2B5EF4-FFF2-40B4-BE49-F238E27FC236}">
                <a16:creationId xmlns:a16="http://schemas.microsoft.com/office/drawing/2014/main" id="{69B327A2-924B-D95D-FDCE-159C77962404}"/>
              </a:ext>
            </a:extLst>
          </p:cNvPr>
          <p:cNvSpPr/>
          <p:nvPr/>
        </p:nvSpPr>
        <p:spPr>
          <a:xfrm>
            <a:off x="6548841" y="436502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85" name="Rectangle 84">
            <a:extLst>
              <a:ext uri="{FF2B5EF4-FFF2-40B4-BE49-F238E27FC236}">
                <a16:creationId xmlns:a16="http://schemas.microsoft.com/office/drawing/2014/main" id="{99125080-9F94-1425-3228-039535FC90AC}"/>
              </a:ext>
            </a:extLst>
          </p:cNvPr>
          <p:cNvSpPr/>
          <p:nvPr/>
        </p:nvSpPr>
        <p:spPr>
          <a:xfrm>
            <a:off x="6548841" y="4844344"/>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86" name="Oval 85">
            <a:extLst>
              <a:ext uri="{FF2B5EF4-FFF2-40B4-BE49-F238E27FC236}">
                <a16:creationId xmlns:a16="http://schemas.microsoft.com/office/drawing/2014/main" id="{3987032D-80A2-0999-508D-3175527254D5}"/>
              </a:ext>
            </a:extLst>
          </p:cNvPr>
          <p:cNvSpPr/>
          <p:nvPr/>
        </p:nvSpPr>
        <p:spPr>
          <a:xfrm>
            <a:off x="5817232" y="4738646"/>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7" name="Rectangle 86">
            <a:extLst>
              <a:ext uri="{FF2B5EF4-FFF2-40B4-BE49-F238E27FC236}">
                <a16:creationId xmlns:a16="http://schemas.microsoft.com/office/drawing/2014/main" id="{22BEB42E-C32E-9CE8-A934-040401F6BEB0}"/>
              </a:ext>
            </a:extLst>
          </p:cNvPr>
          <p:cNvSpPr/>
          <p:nvPr/>
        </p:nvSpPr>
        <p:spPr>
          <a:xfrm>
            <a:off x="6548841" y="5326302"/>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88" name="Straight Connector 87">
            <a:extLst>
              <a:ext uri="{FF2B5EF4-FFF2-40B4-BE49-F238E27FC236}">
                <a16:creationId xmlns:a16="http://schemas.microsoft.com/office/drawing/2014/main" id="{064B7D00-9FE6-DA8A-1B07-D6CA36BAF2C7}"/>
              </a:ext>
            </a:extLst>
          </p:cNvPr>
          <p:cNvCxnSpPr>
            <a:cxnSpLocks/>
            <a:stCxn id="84" idx="1"/>
            <a:endCxn id="86" idx="7"/>
          </p:cNvCxnSpPr>
          <p:nvPr/>
        </p:nvCxnSpPr>
        <p:spPr>
          <a:xfrm flipH="1">
            <a:off x="6292595" y="4537785"/>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89" name="Straight Connector 88">
            <a:extLst>
              <a:ext uri="{FF2B5EF4-FFF2-40B4-BE49-F238E27FC236}">
                <a16:creationId xmlns:a16="http://schemas.microsoft.com/office/drawing/2014/main" id="{70639CC8-DF94-B899-3856-F18D057CC27B}"/>
              </a:ext>
            </a:extLst>
          </p:cNvPr>
          <p:cNvCxnSpPr>
            <a:cxnSpLocks/>
            <a:stCxn id="85" idx="1"/>
            <a:endCxn id="86" idx="6"/>
          </p:cNvCxnSpPr>
          <p:nvPr/>
        </p:nvCxnSpPr>
        <p:spPr>
          <a:xfrm flipH="1" flipV="1">
            <a:off x="6374154" y="5017107"/>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90" name="Straight Connector 89">
            <a:extLst>
              <a:ext uri="{FF2B5EF4-FFF2-40B4-BE49-F238E27FC236}">
                <a16:creationId xmlns:a16="http://schemas.microsoft.com/office/drawing/2014/main" id="{21F1285E-4DEE-FD9E-8D3C-55883B7A0E0D}"/>
              </a:ext>
            </a:extLst>
          </p:cNvPr>
          <p:cNvCxnSpPr>
            <a:cxnSpLocks/>
            <a:stCxn id="87" idx="1"/>
            <a:endCxn id="86" idx="5"/>
          </p:cNvCxnSpPr>
          <p:nvPr/>
        </p:nvCxnSpPr>
        <p:spPr>
          <a:xfrm flipH="1" flipV="1">
            <a:off x="6292595" y="5214009"/>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id="{A1969F8F-7C7F-97EC-39BA-84A0274D558F}"/>
              </a:ext>
            </a:extLst>
          </p:cNvPr>
          <p:cNvSpPr txBox="1"/>
          <p:nvPr/>
        </p:nvSpPr>
        <p:spPr>
          <a:xfrm>
            <a:off x="6936057" y="436502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2" name="TextBox 91">
            <a:extLst>
              <a:ext uri="{FF2B5EF4-FFF2-40B4-BE49-F238E27FC236}">
                <a16:creationId xmlns:a16="http://schemas.microsoft.com/office/drawing/2014/main" id="{A6266F5A-A051-C97D-F401-279E53119A5C}"/>
              </a:ext>
            </a:extLst>
          </p:cNvPr>
          <p:cNvSpPr txBox="1"/>
          <p:nvPr/>
        </p:nvSpPr>
        <p:spPr>
          <a:xfrm>
            <a:off x="6936057" y="4809374"/>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3" name="TextBox 92">
            <a:extLst>
              <a:ext uri="{FF2B5EF4-FFF2-40B4-BE49-F238E27FC236}">
                <a16:creationId xmlns:a16="http://schemas.microsoft.com/office/drawing/2014/main" id="{8A91436F-5BF1-FCAE-07B0-F943EDD0FFFD}"/>
              </a:ext>
            </a:extLst>
          </p:cNvPr>
          <p:cNvSpPr txBox="1"/>
          <p:nvPr/>
        </p:nvSpPr>
        <p:spPr>
          <a:xfrm>
            <a:off x="6936057" y="5300600"/>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endParaRPr lang="en-US" sz="1800" dirty="0"/>
          </a:p>
        </p:txBody>
      </p:sp>
      <p:sp>
        <p:nvSpPr>
          <p:cNvPr id="94" name="Rectangle 93">
            <a:extLst>
              <a:ext uri="{FF2B5EF4-FFF2-40B4-BE49-F238E27FC236}">
                <a16:creationId xmlns:a16="http://schemas.microsoft.com/office/drawing/2014/main" id="{1C71376E-4BB9-9FEE-5962-83A73E13F4D0}"/>
              </a:ext>
            </a:extLst>
          </p:cNvPr>
          <p:cNvSpPr/>
          <p:nvPr/>
        </p:nvSpPr>
        <p:spPr>
          <a:xfrm>
            <a:off x="9217215" y="436072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95" name="Rectangle 94">
            <a:extLst>
              <a:ext uri="{FF2B5EF4-FFF2-40B4-BE49-F238E27FC236}">
                <a16:creationId xmlns:a16="http://schemas.microsoft.com/office/drawing/2014/main" id="{F2FEFBA0-6881-EC69-2ACE-101C550F0E42}"/>
              </a:ext>
            </a:extLst>
          </p:cNvPr>
          <p:cNvSpPr/>
          <p:nvPr/>
        </p:nvSpPr>
        <p:spPr>
          <a:xfrm>
            <a:off x="9217215" y="4840051"/>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96" name="Oval 95">
            <a:extLst>
              <a:ext uri="{FF2B5EF4-FFF2-40B4-BE49-F238E27FC236}">
                <a16:creationId xmlns:a16="http://schemas.microsoft.com/office/drawing/2014/main" id="{9D1608BA-9412-9D03-ECB4-92A25BB848D5}"/>
              </a:ext>
            </a:extLst>
          </p:cNvPr>
          <p:cNvSpPr/>
          <p:nvPr/>
        </p:nvSpPr>
        <p:spPr>
          <a:xfrm>
            <a:off x="8485606" y="4734353"/>
            <a:ext cx="556922" cy="556922"/>
          </a:xfrm>
          <a:prstGeom prst="ellipse">
            <a:avLst/>
          </a:prstGeom>
          <a:solidFill>
            <a:srgbClr val="5599E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7" name="Rectangle 96">
            <a:extLst>
              <a:ext uri="{FF2B5EF4-FFF2-40B4-BE49-F238E27FC236}">
                <a16:creationId xmlns:a16="http://schemas.microsoft.com/office/drawing/2014/main" id="{19B7E029-D47E-CA6A-9373-B007F86D7893}"/>
              </a:ext>
            </a:extLst>
          </p:cNvPr>
          <p:cNvSpPr/>
          <p:nvPr/>
        </p:nvSpPr>
        <p:spPr>
          <a:xfrm>
            <a:off x="9217215" y="532200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98" name="Straight Connector 97">
            <a:extLst>
              <a:ext uri="{FF2B5EF4-FFF2-40B4-BE49-F238E27FC236}">
                <a16:creationId xmlns:a16="http://schemas.microsoft.com/office/drawing/2014/main" id="{44D7DE2B-AD08-0542-7E2E-9710C99CCB5F}"/>
              </a:ext>
            </a:extLst>
          </p:cNvPr>
          <p:cNvCxnSpPr>
            <a:cxnSpLocks/>
            <a:stCxn id="94" idx="1"/>
            <a:endCxn id="96" idx="7"/>
          </p:cNvCxnSpPr>
          <p:nvPr/>
        </p:nvCxnSpPr>
        <p:spPr>
          <a:xfrm flipH="1">
            <a:off x="8960969" y="4533492"/>
            <a:ext cx="256246" cy="282420"/>
          </a:xfrm>
          <a:prstGeom prst="line">
            <a:avLst/>
          </a:prstGeom>
          <a:ln w="28575"/>
        </p:spPr>
        <p:style>
          <a:lnRef idx="1">
            <a:schemeClr val="dk1"/>
          </a:lnRef>
          <a:fillRef idx="0">
            <a:schemeClr val="dk1"/>
          </a:fillRef>
          <a:effectRef idx="0">
            <a:schemeClr val="dk1"/>
          </a:effectRef>
          <a:fontRef idx="minor">
            <a:schemeClr val="tx1"/>
          </a:fontRef>
        </p:style>
      </p:cxnSp>
      <p:cxnSp>
        <p:nvCxnSpPr>
          <p:cNvPr id="99" name="Straight Connector 98">
            <a:extLst>
              <a:ext uri="{FF2B5EF4-FFF2-40B4-BE49-F238E27FC236}">
                <a16:creationId xmlns:a16="http://schemas.microsoft.com/office/drawing/2014/main" id="{11DC012F-40DE-E752-3055-DED7AF61A2C4}"/>
              </a:ext>
            </a:extLst>
          </p:cNvPr>
          <p:cNvCxnSpPr>
            <a:cxnSpLocks/>
            <a:stCxn id="95" idx="1"/>
            <a:endCxn id="96" idx="6"/>
          </p:cNvCxnSpPr>
          <p:nvPr/>
        </p:nvCxnSpPr>
        <p:spPr>
          <a:xfrm flipH="1" flipV="1">
            <a:off x="9042528" y="5012814"/>
            <a:ext cx="174687" cy="1"/>
          </a:xfrm>
          <a:prstGeom prst="line">
            <a:avLst/>
          </a:prstGeom>
          <a:ln w="28575"/>
        </p:spPr>
        <p:style>
          <a:lnRef idx="1">
            <a:schemeClr val="dk1"/>
          </a:lnRef>
          <a:fillRef idx="0">
            <a:schemeClr val="dk1"/>
          </a:fillRef>
          <a:effectRef idx="0">
            <a:schemeClr val="dk1"/>
          </a:effectRef>
          <a:fontRef idx="minor">
            <a:schemeClr val="tx1"/>
          </a:fontRef>
        </p:style>
      </p:cxnSp>
      <p:cxnSp>
        <p:nvCxnSpPr>
          <p:cNvPr id="100" name="Straight Connector 99">
            <a:extLst>
              <a:ext uri="{FF2B5EF4-FFF2-40B4-BE49-F238E27FC236}">
                <a16:creationId xmlns:a16="http://schemas.microsoft.com/office/drawing/2014/main" id="{99D60FA7-821E-96DC-349A-CCEB59850CB8}"/>
              </a:ext>
            </a:extLst>
          </p:cNvPr>
          <p:cNvCxnSpPr>
            <a:cxnSpLocks/>
            <a:stCxn id="97" idx="1"/>
            <a:endCxn id="96" idx="5"/>
          </p:cNvCxnSpPr>
          <p:nvPr/>
        </p:nvCxnSpPr>
        <p:spPr>
          <a:xfrm flipH="1" flipV="1">
            <a:off x="8960969" y="5209716"/>
            <a:ext cx="256246" cy="285057"/>
          </a:xfrm>
          <a:prstGeom prst="line">
            <a:avLst/>
          </a:prstGeom>
          <a:ln w="28575"/>
        </p:spPr>
        <p:style>
          <a:lnRef idx="1">
            <a:schemeClr val="dk1"/>
          </a:lnRef>
          <a:fillRef idx="0">
            <a:schemeClr val="dk1"/>
          </a:fillRef>
          <a:effectRef idx="0">
            <a:schemeClr val="dk1"/>
          </a:effectRef>
          <a:fontRef idx="minor">
            <a:schemeClr val="tx1"/>
          </a:fontRef>
        </p:style>
      </p:cxnSp>
      <p:sp>
        <p:nvSpPr>
          <p:cNvPr id="101" name="TextBox 100">
            <a:extLst>
              <a:ext uri="{FF2B5EF4-FFF2-40B4-BE49-F238E27FC236}">
                <a16:creationId xmlns:a16="http://schemas.microsoft.com/office/drawing/2014/main" id="{4DDF2584-B7D1-D183-3B05-F1DCCD99D358}"/>
              </a:ext>
            </a:extLst>
          </p:cNvPr>
          <p:cNvSpPr txBox="1"/>
          <p:nvPr/>
        </p:nvSpPr>
        <p:spPr>
          <a:xfrm>
            <a:off x="9604431" y="4360728"/>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102" name="TextBox 101">
            <a:extLst>
              <a:ext uri="{FF2B5EF4-FFF2-40B4-BE49-F238E27FC236}">
                <a16:creationId xmlns:a16="http://schemas.microsoft.com/office/drawing/2014/main" id="{9E7A969F-244A-93C5-B2DD-79B8345C74D8}"/>
              </a:ext>
            </a:extLst>
          </p:cNvPr>
          <p:cNvSpPr txBox="1"/>
          <p:nvPr/>
        </p:nvSpPr>
        <p:spPr>
          <a:xfrm>
            <a:off x="9604431" y="4805081"/>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
        <p:nvSpPr>
          <p:cNvPr id="103" name="TextBox 102">
            <a:extLst>
              <a:ext uri="{FF2B5EF4-FFF2-40B4-BE49-F238E27FC236}">
                <a16:creationId xmlns:a16="http://schemas.microsoft.com/office/drawing/2014/main" id="{6B1137C8-1025-4FDF-9F41-22E07450CC6E}"/>
              </a:ext>
            </a:extLst>
          </p:cNvPr>
          <p:cNvSpPr txBox="1"/>
          <p:nvPr/>
        </p:nvSpPr>
        <p:spPr>
          <a:xfrm>
            <a:off x="9604431" y="5296307"/>
            <a:ext cx="1379714" cy="369332"/>
          </a:xfrm>
          <a:prstGeom prst="rect">
            <a:avLst/>
          </a:prstGeom>
          <a:noFill/>
          <a:ln>
            <a:solidFill>
              <a:schemeClr val="tx1"/>
            </a:solidFill>
          </a:ln>
        </p:spPr>
        <p:txBody>
          <a:bodyPr wrap="square" rtlCol="0">
            <a:spAutoFit/>
          </a:bodyPr>
          <a:lstStyle/>
          <a:p>
            <a:r>
              <a:rPr lang="en-US" sz="1800" dirty="0">
                <a:sym typeface="Wingdings" panose="05000000000000000000" pitchFamily="2" charset="2"/>
              </a:rPr>
              <a:t></a:t>
            </a:r>
            <a:r>
              <a:rPr lang="en-US" sz="1800" dirty="0">
                <a:solidFill>
                  <a:srgbClr val="FF0000"/>
                </a:solidFill>
                <a:sym typeface="Wingdings" panose="05000000000000000000" pitchFamily="2" charset="2"/>
              </a:rPr>
              <a:t></a:t>
            </a:r>
            <a:endParaRPr lang="en-US" sz="1800" dirty="0">
              <a:solidFill>
                <a:srgbClr val="FF0000"/>
              </a:solidFill>
            </a:endParaRPr>
          </a:p>
        </p:txBody>
      </p:sp>
    </p:spTree>
    <p:extLst>
      <p:ext uri="{BB962C8B-B14F-4D97-AF65-F5344CB8AC3E}">
        <p14:creationId xmlns:p14="http://schemas.microsoft.com/office/powerpoint/2010/main" val="39756438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EXPLAIN / DISTORT</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47</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993059" y="1666142"/>
          <a:ext cx="10576846" cy="1835050"/>
        </p:xfrm>
        <a:graphic>
          <a:graphicData uri="http://schemas.openxmlformats.org/drawingml/2006/table">
            <a:tbl>
              <a:tblPr firstRow="1" bandRow="1">
                <a:tableStyleId>{5C22544A-7EE6-4342-B048-85BDC9FD1C3A}</a:tableStyleId>
              </a:tblPr>
              <a:tblGrid>
                <a:gridCol w="1748017">
                  <a:extLst>
                    <a:ext uri="{9D8B030D-6E8A-4147-A177-3AD203B41FA5}">
                      <a16:colId xmlns:a16="http://schemas.microsoft.com/office/drawing/2014/main" val="930075286"/>
                    </a:ext>
                  </a:extLst>
                </a:gridCol>
                <a:gridCol w="4120136">
                  <a:extLst>
                    <a:ext uri="{9D8B030D-6E8A-4147-A177-3AD203B41FA5}">
                      <a16:colId xmlns:a16="http://schemas.microsoft.com/office/drawing/2014/main" val="2089357008"/>
                    </a:ext>
                  </a:extLst>
                </a:gridCol>
                <a:gridCol w="4708693">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Explain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clarify a topic to the targeted community or actor often by providing details on, or elaborations on, the topic</a:t>
                      </a:r>
                    </a:p>
                  </a:txBody>
                  <a:tcPr marL="35377" marR="35377" marT="0" marB="0"/>
                </a:tc>
                <a:tc>
                  <a:txBody>
                    <a:bodyPr/>
                    <a:lstStyle/>
                    <a:p>
                      <a:r>
                        <a:rPr lang="en-US" sz="1200" b="1" dirty="0">
                          <a:latin typeface="Cambria" panose="02040503050406030204" pitchFamily="18" charset="0"/>
                          <a:ea typeface="Cambria" panose="02040503050406030204" pitchFamily="18" charset="0"/>
                        </a:rPr>
                        <a:t>Target: TOG Communities</a:t>
                      </a:r>
                    </a:p>
                    <a:p>
                      <a:r>
                        <a:rPr lang="en-US" sz="1200" b="1" dirty="0">
                          <a:latin typeface="Cambria" panose="02040503050406030204" pitchFamily="18" charset="0"/>
                          <a:ea typeface="Cambria" panose="02040503050406030204" pitchFamily="18" charset="0"/>
                        </a:rPr>
                        <a:t>Measures: Average Path Length</a:t>
                      </a:r>
                    </a:p>
                    <a:p>
                      <a:r>
                        <a:rPr lang="en-US" sz="1200" b="1" dirty="0">
                          <a:latin typeface="Cambria" panose="02040503050406030204" pitchFamily="18" charset="0"/>
                          <a:ea typeface="Cambria" panose="02040503050406030204" pitchFamily="18" charset="0"/>
                        </a:rPr>
                        <a:t>Network(s): Concept x Concept (Agents in TOG)</a:t>
                      </a:r>
                    </a:p>
                    <a:p>
                      <a:r>
                        <a:rPr lang="en-US" sz="1200" b="1" dirty="0">
                          <a:latin typeface="Cambria" panose="02040503050406030204" pitchFamily="18" charset="0"/>
                          <a:ea typeface="Cambria" panose="02040503050406030204" pitchFamily="18" charset="0"/>
                        </a:rPr>
                        <a:t>Indicator: Decrease from t1 to t2</a:t>
                      </a: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Distort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effectLst/>
                          <a:latin typeface="Cambria" panose="02040503050406030204" pitchFamily="18" charset="0"/>
                          <a:ea typeface="Cambria" panose="02040503050406030204" pitchFamily="18" charset="0"/>
                        </a:rPr>
                        <a:t>Indicator: Increase from t1 to t2</a:t>
                      </a:r>
                      <a:endParaRPr lang="en-US" dirty="0"/>
                    </a:p>
                  </a:txBody>
                  <a:tcPr/>
                </a:tc>
                <a:extLst>
                  <a:ext uri="{0D108BD9-81ED-4DB2-BD59-A6C34878D82A}">
                    <a16:rowId xmlns:a16="http://schemas.microsoft.com/office/drawing/2014/main" val="3649883737"/>
                  </a:ext>
                </a:extLst>
              </a:tr>
            </a:tbl>
          </a:graphicData>
        </a:graphic>
      </p:graphicFrame>
      <p:sp>
        <p:nvSpPr>
          <p:cNvPr id="12" name="Pentagon 11">
            <a:extLst>
              <a:ext uri="{FF2B5EF4-FFF2-40B4-BE49-F238E27FC236}">
                <a16:creationId xmlns:a16="http://schemas.microsoft.com/office/drawing/2014/main" id="{BD5608FB-CB55-3449-DA2B-ED8575DEC918}"/>
              </a:ext>
            </a:extLst>
          </p:cNvPr>
          <p:cNvSpPr/>
          <p:nvPr/>
        </p:nvSpPr>
        <p:spPr>
          <a:xfrm>
            <a:off x="915978" y="451348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3" name="Pentagon 12">
            <a:extLst>
              <a:ext uri="{FF2B5EF4-FFF2-40B4-BE49-F238E27FC236}">
                <a16:creationId xmlns:a16="http://schemas.microsoft.com/office/drawing/2014/main" id="{51267358-219E-7E64-D4CF-0121EF89FAE0}"/>
              </a:ext>
            </a:extLst>
          </p:cNvPr>
          <p:cNvSpPr/>
          <p:nvPr/>
        </p:nvSpPr>
        <p:spPr>
          <a:xfrm>
            <a:off x="1632365" y="451348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4" name="Pentagon 13">
            <a:extLst>
              <a:ext uri="{FF2B5EF4-FFF2-40B4-BE49-F238E27FC236}">
                <a16:creationId xmlns:a16="http://schemas.microsoft.com/office/drawing/2014/main" id="{0FD04F75-F02E-420E-7DA8-E38B3B50A2C3}"/>
              </a:ext>
            </a:extLst>
          </p:cNvPr>
          <p:cNvSpPr/>
          <p:nvPr/>
        </p:nvSpPr>
        <p:spPr>
          <a:xfrm>
            <a:off x="1277740" y="511764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5" name="Straight Connector 14">
            <a:extLst>
              <a:ext uri="{FF2B5EF4-FFF2-40B4-BE49-F238E27FC236}">
                <a16:creationId xmlns:a16="http://schemas.microsoft.com/office/drawing/2014/main" id="{703779B6-3EFA-BB7A-2534-B2D22A1AAE03}"/>
              </a:ext>
            </a:extLst>
          </p:cNvPr>
          <p:cNvCxnSpPr>
            <a:cxnSpLocks/>
            <a:stCxn id="14" idx="1"/>
            <a:endCxn id="12" idx="3"/>
          </p:cNvCxnSpPr>
          <p:nvPr/>
        </p:nvCxnSpPr>
        <p:spPr>
          <a:xfrm flipH="1" flipV="1">
            <a:off x="1098858" y="4861828"/>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DD8670C3-0EEB-1A67-9E65-14B88B2F96CF}"/>
              </a:ext>
            </a:extLst>
          </p:cNvPr>
          <p:cNvCxnSpPr>
            <a:cxnSpLocks/>
            <a:stCxn id="14" idx="5"/>
            <a:endCxn id="13" idx="3"/>
          </p:cNvCxnSpPr>
          <p:nvPr/>
        </p:nvCxnSpPr>
        <p:spPr>
          <a:xfrm flipV="1">
            <a:off x="1643499" y="4861828"/>
            <a:ext cx="171746" cy="388870"/>
          </a:xfrm>
          <a:prstGeom prst="line">
            <a:avLst/>
          </a:prstGeom>
          <a:ln w="28575"/>
        </p:spPr>
        <p:style>
          <a:lnRef idx="1">
            <a:schemeClr val="dk1"/>
          </a:lnRef>
          <a:fillRef idx="0">
            <a:schemeClr val="dk1"/>
          </a:fillRef>
          <a:effectRef idx="0">
            <a:schemeClr val="dk1"/>
          </a:effectRef>
          <a:fontRef idx="minor">
            <a:schemeClr val="tx1"/>
          </a:fontRef>
        </p:style>
      </p:cxnSp>
      <p:sp>
        <p:nvSpPr>
          <p:cNvPr id="19" name="Pentagon 18">
            <a:extLst>
              <a:ext uri="{FF2B5EF4-FFF2-40B4-BE49-F238E27FC236}">
                <a16:creationId xmlns:a16="http://schemas.microsoft.com/office/drawing/2014/main" id="{82134B02-2696-5776-223F-40290FC89FFE}"/>
              </a:ext>
            </a:extLst>
          </p:cNvPr>
          <p:cNvSpPr/>
          <p:nvPr/>
        </p:nvSpPr>
        <p:spPr>
          <a:xfrm>
            <a:off x="3210244" y="453519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0" name="Pentagon 19">
            <a:extLst>
              <a:ext uri="{FF2B5EF4-FFF2-40B4-BE49-F238E27FC236}">
                <a16:creationId xmlns:a16="http://schemas.microsoft.com/office/drawing/2014/main" id="{8DBAEF86-363D-7E87-3274-6D5F8A45FE4B}"/>
              </a:ext>
            </a:extLst>
          </p:cNvPr>
          <p:cNvSpPr/>
          <p:nvPr/>
        </p:nvSpPr>
        <p:spPr>
          <a:xfrm>
            <a:off x="3926631" y="453519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1" name="Pentagon 20">
            <a:extLst>
              <a:ext uri="{FF2B5EF4-FFF2-40B4-BE49-F238E27FC236}">
                <a16:creationId xmlns:a16="http://schemas.microsoft.com/office/drawing/2014/main" id="{09594450-702A-790F-7488-8D9B5108F1D6}"/>
              </a:ext>
            </a:extLst>
          </p:cNvPr>
          <p:cNvSpPr/>
          <p:nvPr/>
        </p:nvSpPr>
        <p:spPr>
          <a:xfrm>
            <a:off x="3572006" y="513935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2" name="Straight Connector 21">
            <a:extLst>
              <a:ext uri="{FF2B5EF4-FFF2-40B4-BE49-F238E27FC236}">
                <a16:creationId xmlns:a16="http://schemas.microsoft.com/office/drawing/2014/main" id="{04422B99-DB27-BC1D-0D36-BA5F54DE788B}"/>
              </a:ext>
            </a:extLst>
          </p:cNvPr>
          <p:cNvCxnSpPr>
            <a:cxnSpLocks/>
            <a:stCxn id="21" idx="5"/>
            <a:endCxn id="20" idx="3"/>
          </p:cNvCxnSpPr>
          <p:nvPr/>
        </p:nvCxnSpPr>
        <p:spPr>
          <a:xfrm flipV="1">
            <a:off x="3937765" y="4883536"/>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403703AB-3852-E902-586E-02DA3F80EF61}"/>
              </a:ext>
            </a:extLst>
          </p:cNvPr>
          <p:cNvCxnSpPr>
            <a:cxnSpLocks/>
            <a:stCxn id="20" idx="1"/>
            <a:endCxn id="19" idx="5"/>
          </p:cNvCxnSpPr>
          <p:nvPr/>
        </p:nvCxnSpPr>
        <p:spPr>
          <a:xfrm flipH="1">
            <a:off x="3576003" y="4668248"/>
            <a:ext cx="350628" cy="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FE61F914-BD66-E011-AA02-227C0BECB225}"/>
              </a:ext>
            </a:extLst>
          </p:cNvPr>
          <p:cNvCxnSpPr>
            <a:cxnSpLocks/>
            <a:stCxn id="21" idx="4"/>
            <a:endCxn id="46" idx="2"/>
          </p:cNvCxnSpPr>
          <p:nvPr/>
        </p:nvCxnSpPr>
        <p:spPr>
          <a:xfrm flipV="1">
            <a:off x="3867911" y="5414962"/>
            <a:ext cx="929254" cy="72731"/>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46" name="Pentagon 45">
            <a:extLst>
              <a:ext uri="{FF2B5EF4-FFF2-40B4-BE49-F238E27FC236}">
                <a16:creationId xmlns:a16="http://schemas.microsoft.com/office/drawing/2014/main" id="{12AFDF45-8C31-CC71-E667-874FF0C588F6}"/>
              </a:ext>
            </a:extLst>
          </p:cNvPr>
          <p:cNvSpPr/>
          <p:nvPr/>
        </p:nvSpPr>
        <p:spPr>
          <a:xfrm>
            <a:off x="4727311" y="5066621"/>
            <a:ext cx="365759" cy="348342"/>
          </a:xfrm>
          <a:prstGeom prst="pentagon">
            <a:avLst/>
          </a:prstGeom>
          <a:solidFill>
            <a:schemeClr val="accent5"/>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47" name="Straight Connector 46">
            <a:extLst>
              <a:ext uri="{FF2B5EF4-FFF2-40B4-BE49-F238E27FC236}">
                <a16:creationId xmlns:a16="http://schemas.microsoft.com/office/drawing/2014/main" id="{8D8D1A3E-4815-5657-3061-E49455A60590}"/>
              </a:ext>
            </a:extLst>
          </p:cNvPr>
          <p:cNvCxnSpPr>
            <a:cxnSpLocks/>
            <a:stCxn id="20" idx="4"/>
            <a:endCxn id="46" idx="1"/>
          </p:cNvCxnSpPr>
          <p:nvPr/>
        </p:nvCxnSpPr>
        <p:spPr>
          <a:xfrm>
            <a:off x="4222536" y="4883535"/>
            <a:ext cx="504775" cy="316140"/>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D8F22EB-0FE3-0CC6-FDCD-DEADFDBB5820}"/>
              </a:ext>
            </a:extLst>
          </p:cNvPr>
          <p:cNvCxnSpPr>
            <a:cxnSpLocks/>
            <a:stCxn id="21" idx="1"/>
            <a:endCxn id="19" idx="3"/>
          </p:cNvCxnSpPr>
          <p:nvPr/>
        </p:nvCxnSpPr>
        <p:spPr>
          <a:xfrm flipH="1" flipV="1">
            <a:off x="3393124" y="4883536"/>
            <a:ext cx="178882" cy="388870"/>
          </a:xfrm>
          <a:prstGeom prst="line">
            <a:avLst/>
          </a:prstGeom>
          <a:ln w="28575"/>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F7A1A9D3-CC51-D509-8FBB-3B24E72C41FB}"/>
              </a:ext>
            </a:extLst>
          </p:cNvPr>
          <p:cNvSpPr/>
          <p:nvPr/>
        </p:nvSpPr>
        <p:spPr>
          <a:xfrm>
            <a:off x="234918" y="3884471"/>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D0E22AF-202E-F6C9-418A-D4D43FF63F4C}"/>
              </a:ext>
            </a:extLst>
          </p:cNvPr>
          <p:cNvCxnSpPr>
            <a:cxnSpLocks/>
            <a:stCxn id="4" idx="0"/>
            <a:endCxn id="4" idx="2"/>
          </p:cNvCxnSpPr>
          <p:nvPr/>
        </p:nvCxnSpPr>
        <p:spPr>
          <a:xfrm>
            <a:off x="2883809" y="3884471"/>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A6A93E-64FF-9A4F-734F-C76E3119DFC1}"/>
              </a:ext>
            </a:extLst>
          </p:cNvPr>
          <p:cNvSpPr txBox="1"/>
          <p:nvPr/>
        </p:nvSpPr>
        <p:spPr>
          <a:xfrm>
            <a:off x="1467250" y="6145359"/>
            <a:ext cx="731290" cy="307777"/>
          </a:xfrm>
          <a:prstGeom prst="rect">
            <a:avLst/>
          </a:prstGeom>
          <a:noFill/>
        </p:spPr>
        <p:txBody>
          <a:bodyPr wrap="none" rtlCol="0">
            <a:spAutoFit/>
          </a:bodyPr>
          <a:lstStyle/>
          <a:p>
            <a:pPr algn="ctr"/>
            <a:r>
              <a:rPr lang="en-US" dirty="0"/>
              <a:t>Time 1</a:t>
            </a:r>
          </a:p>
        </p:txBody>
      </p:sp>
      <p:sp>
        <p:nvSpPr>
          <p:cNvPr id="9" name="TextBox 8">
            <a:extLst>
              <a:ext uri="{FF2B5EF4-FFF2-40B4-BE49-F238E27FC236}">
                <a16:creationId xmlns:a16="http://schemas.microsoft.com/office/drawing/2014/main" id="{C709C67E-0F3F-9DE2-23E3-771D83C5DB41}"/>
              </a:ext>
            </a:extLst>
          </p:cNvPr>
          <p:cNvSpPr txBox="1"/>
          <p:nvPr/>
        </p:nvSpPr>
        <p:spPr>
          <a:xfrm>
            <a:off x="3946450" y="6140445"/>
            <a:ext cx="731290" cy="307777"/>
          </a:xfrm>
          <a:prstGeom prst="rect">
            <a:avLst/>
          </a:prstGeom>
          <a:noFill/>
        </p:spPr>
        <p:txBody>
          <a:bodyPr wrap="none" rtlCol="0">
            <a:spAutoFit/>
          </a:bodyPr>
          <a:lstStyle/>
          <a:p>
            <a:pPr algn="ctr"/>
            <a:r>
              <a:rPr lang="en-US" dirty="0"/>
              <a:t>Time 2</a:t>
            </a:r>
          </a:p>
        </p:txBody>
      </p:sp>
      <p:sp>
        <p:nvSpPr>
          <p:cNvPr id="10" name="Rectangle 9">
            <a:extLst>
              <a:ext uri="{FF2B5EF4-FFF2-40B4-BE49-F238E27FC236}">
                <a16:creationId xmlns:a16="http://schemas.microsoft.com/office/drawing/2014/main" id="{749BF495-7055-AA91-FC5D-5719BEE04B4A}"/>
              </a:ext>
            </a:extLst>
          </p:cNvPr>
          <p:cNvSpPr/>
          <p:nvPr/>
        </p:nvSpPr>
        <p:spPr>
          <a:xfrm>
            <a:off x="5751797" y="3895552"/>
            <a:ext cx="5297781"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34070C3-A290-697C-11C7-1673698B68E6}"/>
              </a:ext>
            </a:extLst>
          </p:cNvPr>
          <p:cNvCxnSpPr>
            <a:cxnSpLocks/>
            <a:stCxn id="10" idx="0"/>
            <a:endCxn id="10" idx="2"/>
          </p:cNvCxnSpPr>
          <p:nvPr/>
        </p:nvCxnSpPr>
        <p:spPr>
          <a:xfrm>
            <a:off x="8400688" y="3895552"/>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9969CA0-C387-B045-BC84-D94ABAB5378A}"/>
              </a:ext>
            </a:extLst>
          </p:cNvPr>
          <p:cNvSpPr txBox="1"/>
          <p:nvPr/>
        </p:nvSpPr>
        <p:spPr>
          <a:xfrm>
            <a:off x="6984129" y="6156440"/>
            <a:ext cx="731290" cy="307777"/>
          </a:xfrm>
          <a:prstGeom prst="rect">
            <a:avLst/>
          </a:prstGeom>
          <a:noFill/>
        </p:spPr>
        <p:txBody>
          <a:bodyPr wrap="none" rtlCol="0">
            <a:spAutoFit/>
          </a:bodyPr>
          <a:lstStyle/>
          <a:p>
            <a:pPr algn="ctr"/>
            <a:r>
              <a:rPr lang="en-US" dirty="0"/>
              <a:t>Time 1</a:t>
            </a:r>
          </a:p>
        </p:txBody>
      </p:sp>
      <p:sp>
        <p:nvSpPr>
          <p:cNvPr id="25" name="TextBox 24">
            <a:extLst>
              <a:ext uri="{FF2B5EF4-FFF2-40B4-BE49-F238E27FC236}">
                <a16:creationId xmlns:a16="http://schemas.microsoft.com/office/drawing/2014/main" id="{30FFB34F-CAB3-099E-6889-51C8BBFE46AF}"/>
              </a:ext>
            </a:extLst>
          </p:cNvPr>
          <p:cNvSpPr txBox="1"/>
          <p:nvPr/>
        </p:nvSpPr>
        <p:spPr>
          <a:xfrm>
            <a:off x="9463329" y="6151526"/>
            <a:ext cx="731290" cy="307777"/>
          </a:xfrm>
          <a:prstGeom prst="rect">
            <a:avLst/>
          </a:prstGeom>
          <a:noFill/>
        </p:spPr>
        <p:txBody>
          <a:bodyPr wrap="none" rtlCol="0">
            <a:spAutoFit/>
          </a:bodyPr>
          <a:lstStyle/>
          <a:p>
            <a:pPr algn="ctr"/>
            <a:r>
              <a:rPr lang="en-US" dirty="0"/>
              <a:t>Time 2</a:t>
            </a:r>
          </a:p>
        </p:txBody>
      </p:sp>
      <p:cxnSp>
        <p:nvCxnSpPr>
          <p:cNvPr id="28" name="Straight Connector 27">
            <a:extLst>
              <a:ext uri="{FF2B5EF4-FFF2-40B4-BE49-F238E27FC236}">
                <a16:creationId xmlns:a16="http://schemas.microsoft.com/office/drawing/2014/main" id="{CF2C76B3-83CD-E630-14F2-4B0EF0D7D578}"/>
              </a:ext>
            </a:extLst>
          </p:cNvPr>
          <p:cNvCxnSpPr>
            <a:cxnSpLocks/>
            <a:stCxn id="19" idx="4"/>
            <a:endCxn id="46" idx="2"/>
          </p:cNvCxnSpPr>
          <p:nvPr/>
        </p:nvCxnSpPr>
        <p:spPr>
          <a:xfrm>
            <a:off x="3506149" y="4883535"/>
            <a:ext cx="1291016" cy="531427"/>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sp>
        <p:nvSpPr>
          <p:cNvPr id="54" name="Pentagon 53">
            <a:extLst>
              <a:ext uri="{FF2B5EF4-FFF2-40B4-BE49-F238E27FC236}">
                <a16:creationId xmlns:a16="http://schemas.microsoft.com/office/drawing/2014/main" id="{98EC3F29-DBDF-C406-F921-1058BEF2E0ED}"/>
              </a:ext>
            </a:extLst>
          </p:cNvPr>
          <p:cNvSpPr/>
          <p:nvPr/>
        </p:nvSpPr>
        <p:spPr>
          <a:xfrm>
            <a:off x="6622367" y="4472369"/>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55" name="Pentagon 54">
            <a:extLst>
              <a:ext uri="{FF2B5EF4-FFF2-40B4-BE49-F238E27FC236}">
                <a16:creationId xmlns:a16="http://schemas.microsoft.com/office/drawing/2014/main" id="{33AEB737-360B-1859-6FC0-F7118D2E3F0B}"/>
              </a:ext>
            </a:extLst>
          </p:cNvPr>
          <p:cNvSpPr/>
          <p:nvPr/>
        </p:nvSpPr>
        <p:spPr>
          <a:xfrm>
            <a:off x="7338754" y="4472369"/>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56" name="Pentagon 55">
            <a:extLst>
              <a:ext uri="{FF2B5EF4-FFF2-40B4-BE49-F238E27FC236}">
                <a16:creationId xmlns:a16="http://schemas.microsoft.com/office/drawing/2014/main" id="{E9D4B115-43D0-7084-9470-8976C6E4E131}"/>
              </a:ext>
            </a:extLst>
          </p:cNvPr>
          <p:cNvSpPr/>
          <p:nvPr/>
        </p:nvSpPr>
        <p:spPr>
          <a:xfrm>
            <a:off x="6984129" y="5076527"/>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57" name="Straight Connector 56">
            <a:extLst>
              <a:ext uri="{FF2B5EF4-FFF2-40B4-BE49-F238E27FC236}">
                <a16:creationId xmlns:a16="http://schemas.microsoft.com/office/drawing/2014/main" id="{013CC3A7-0D5B-933E-9D4C-A92A7BDED3A7}"/>
              </a:ext>
            </a:extLst>
          </p:cNvPr>
          <p:cNvCxnSpPr>
            <a:cxnSpLocks/>
            <a:stCxn id="56" idx="1"/>
            <a:endCxn id="54" idx="3"/>
          </p:cNvCxnSpPr>
          <p:nvPr/>
        </p:nvCxnSpPr>
        <p:spPr>
          <a:xfrm flipH="1" flipV="1">
            <a:off x="6805247" y="4820711"/>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DEEF51D5-8320-ED5E-B5B2-4C523E7D905E}"/>
              </a:ext>
            </a:extLst>
          </p:cNvPr>
          <p:cNvCxnSpPr>
            <a:cxnSpLocks/>
            <a:stCxn id="56" idx="5"/>
            <a:endCxn id="55" idx="3"/>
          </p:cNvCxnSpPr>
          <p:nvPr/>
        </p:nvCxnSpPr>
        <p:spPr>
          <a:xfrm flipV="1">
            <a:off x="7349888" y="4820711"/>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92BA4C54-42A0-18BE-40D0-DCBAD63BD26A}"/>
              </a:ext>
            </a:extLst>
          </p:cNvPr>
          <p:cNvCxnSpPr>
            <a:cxnSpLocks/>
            <a:stCxn id="55" idx="1"/>
            <a:endCxn id="54" idx="5"/>
          </p:cNvCxnSpPr>
          <p:nvPr/>
        </p:nvCxnSpPr>
        <p:spPr>
          <a:xfrm flipH="1">
            <a:off x="6988126" y="4605423"/>
            <a:ext cx="350628"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60" name="Group 59">
            <a:extLst>
              <a:ext uri="{FF2B5EF4-FFF2-40B4-BE49-F238E27FC236}">
                <a16:creationId xmlns:a16="http://schemas.microsoft.com/office/drawing/2014/main" id="{892E6EA5-E38F-E635-869D-32698829F7FC}"/>
              </a:ext>
            </a:extLst>
          </p:cNvPr>
          <p:cNvGrpSpPr/>
          <p:nvPr/>
        </p:nvGrpSpPr>
        <p:grpSpPr>
          <a:xfrm>
            <a:off x="8920850" y="4407285"/>
            <a:ext cx="1608566" cy="952500"/>
            <a:chOff x="10007632" y="4512202"/>
            <a:chExt cx="1608566" cy="952500"/>
          </a:xfrm>
        </p:grpSpPr>
        <p:sp>
          <p:nvSpPr>
            <p:cNvPr id="61" name="Pentagon 60">
              <a:extLst>
                <a:ext uri="{FF2B5EF4-FFF2-40B4-BE49-F238E27FC236}">
                  <a16:creationId xmlns:a16="http://schemas.microsoft.com/office/drawing/2014/main" id="{6EFBEB1B-B9B4-F5F1-5580-84809AA4614E}"/>
                </a:ext>
              </a:extLst>
            </p:cNvPr>
            <p:cNvSpPr/>
            <p:nvPr/>
          </p:nvSpPr>
          <p:spPr>
            <a:xfrm>
              <a:off x="10534052" y="451220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2" name="Pentagon 61">
              <a:extLst>
                <a:ext uri="{FF2B5EF4-FFF2-40B4-BE49-F238E27FC236}">
                  <a16:creationId xmlns:a16="http://schemas.microsoft.com/office/drawing/2014/main" id="{8E741E1D-FB5D-751D-948E-5AAD046CA397}"/>
                </a:ext>
              </a:extLst>
            </p:cNvPr>
            <p:cNvSpPr/>
            <p:nvPr/>
          </p:nvSpPr>
          <p:spPr>
            <a:xfrm>
              <a:off x="11250439" y="451220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63" name="Pentagon 62">
              <a:extLst>
                <a:ext uri="{FF2B5EF4-FFF2-40B4-BE49-F238E27FC236}">
                  <a16:creationId xmlns:a16="http://schemas.microsoft.com/office/drawing/2014/main" id="{1832A689-8B2A-F26E-9826-048B2552778F}"/>
                </a:ext>
              </a:extLst>
            </p:cNvPr>
            <p:cNvSpPr/>
            <p:nvPr/>
          </p:nvSpPr>
          <p:spPr>
            <a:xfrm>
              <a:off x="10895814" y="511636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64" name="Pentagon 63">
              <a:extLst>
                <a:ext uri="{FF2B5EF4-FFF2-40B4-BE49-F238E27FC236}">
                  <a16:creationId xmlns:a16="http://schemas.microsoft.com/office/drawing/2014/main" id="{F030526B-352A-B248-7CB5-7DF243ABFA5B}"/>
                </a:ext>
              </a:extLst>
            </p:cNvPr>
            <p:cNvSpPr/>
            <p:nvPr/>
          </p:nvSpPr>
          <p:spPr>
            <a:xfrm>
              <a:off x="10007632" y="5107986"/>
              <a:ext cx="365759" cy="348342"/>
            </a:xfrm>
            <a:prstGeom prst="pentagon">
              <a:avLst/>
            </a:prstGeom>
            <a:solidFill>
              <a:srgbClr val="0E57C4"/>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65" name="Straight Connector 64">
              <a:extLst>
                <a:ext uri="{FF2B5EF4-FFF2-40B4-BE49-F238E27FC236}">
                  <a16:creationId xmlns:a16="http://schemas.microsoft.com/office/drawing/2014/main" id="{132D9B7C-CFCC-4D77-5C5C-F98A560DFDBA}"/>
                </a:ext>
              </a:extLst>
            </p:cNvPr>
            <p:cNvCxnSpPr>
              <a:cxnSpLocks/>
              <a:stCxn id="61" idx="2"/>
              <a:endCxn id="64" idx="0"/>
            </p:cNvCxnSpPr>
            <p:nvPr/>
          </p:nvCxnSpPr>
          <p:spPr>
            <a:xfrm flipH="1">
              <a:off x="10190512" y="4860543"/>
              <a:ext cx="413394" cy="247443"/>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66" name="Straight Connector 65">
              <a:extLst>
                <a:ext uri="{FF2B5EF4-FFF2-40B4-BE49-F238E27FC236}">
                  <a16:creationId xmlns:a16="http://schemas.microsoft.com/office/drawing/2014/main" id="{EF964E9C-ADFB-A902-4750-D8AC3654FAD8}"/>
                </a:ext>
              </a:extLst>
            </p:cNvPr>
            <p:cNvCxnSpPr>
              <a:cxnSpLocks/>
              <a:stCxn id="63" idx="2"/>
              <a:endCxn id="64" idx="4"/>
            </p:cNvCxnSpPr>
            <p:nvPr/>
          </p:nvCxnSpPr>
          <p:spPr>
            <a:xfrm flipH="1" flipV="1">
              <a:off x="10303537" y="5456327"/>
              <a:ext cx="662131" cy="8374"/>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cxnSp>
          <p:nvCxnSpPr>
            <p:cNvPr id="67" name="Straight Connector 66">
              <a:extLst>
                <a:ext uri="{FF2B5EF4-FFF2-40B4-BE49-F238E27FC236}">
                  <a16:creationId xmlns:a16="http://schemas.microsoft.com/office/drawing/2014/main" id="{7ABBEA1E-E9F5-6B3E-23D6-874D7DEB59A6}"/>
                </a:ext>
              </a:extLst>
            </p:cNvPr>
            <p:cNvCxnSpPr>
              <a:cxnSpLocks/>
              <a:stCxn id="62" idx="2"/>
              <a:endCxn id="64" idx="5"/>
            </p:cNvCxnSpPr>
            <p:nvPr/>
          </p:nvCxnSpPr>
          <p:spPr>
            <a:xfrm flipH="1">
              <a:off x="10373391" y="4860543"/>
              <a:ext cx="946902" cy="380497"/>
            </a:xfrm>
            <a:prstGeom prst="line">
              <a:avLst/>
            </a:prstGeom>
            <a:ln w="28575">
              <a:solidFill>
                <a:srgbClr val="C00000"/>
              </a:solidFill>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78894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FB064AB-C98C-4846-2DF2-1BA28214AD85}"/>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41778233-3913-239A-FFB0-7C200581DBB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EXPLAIN / DISTORT</a:t>
            </a:r>
            <a:endParaRPr sz="3900" dirty="0"/>
          </a:p>
        </p:txBody>
      </p:sp>
      <p:sp>
        <p:nvSpPr>
          <p:cNvPr id="127" name="Google Shape;127;g227a5b56a84_0_7">
            <a:extLst>
              <a:ext uri="{FF2B5EF4-FFF2-40B4-BE49-F238E27FC236}">
                <a16:creationId xmlns:a16="http://schemas.microsoft.com/office/drawing/2014/main" id="{35CECB20-A4E2-0EA6-6223-E3EFF14AC226}"/>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48</a:t>
            </a:fld>
            <a:endParaRPr dirty="0"/>
          </a:p>
        </p:txBody>
      </p:sp>
      <p:pic>
        <p:nvPicPr>
          <p:cNvPr id="6" name="Picture 5" descr="A graph with red and green squares&#10;&#10;Description automatically generated">
            <a:extLst>
              <a:ext uri="{FF2B5EF4-FFF2-40B4-BE49-F238E27FC236}">
                <a16:creationId xmlns:a16="http://schemas.microsoft.com/office/drawing/2014/main" id="{A9BF0FE2-5D28-F8C0-CEDE-9F0E6CC194DC}"/>
              </a:ext>
            </a:extLst>
          </p:cNvPr>
          <p:cNvPicPr>
            <a:picLocks noChangeAspect="1"/>
          </p:cNvPicPr>
          <p:nvPr/>
        </p:nvPicPr>
        <p:blipFill>
          <a:blip r:embed="rId3"/>
          <a:stretch>
            <a:fillRect/>
          </a:stretch>
        </p:blipFill>
        <p:spPr>
          <a:xfrm>
            <a:off x="2476981" y="1803178"/>
            <a:ext cx="7467609" cy="4480566"/>
          </a:xfrm>
          <a:prstGeom prst="rect">
            <a:avLst/>
          </a:prstGeom>
        </p:spPr>
      </p:pic>
    </p:spTree>
    <p:extLst>
      <p:ext uri="{BB962C8B-B14F-4D97-AF65-F5344CB8AC3E}">
        <p14:creationId xmlns:p14="http://schemas.microsoft.com/office/powerpoint/2010/main" val="2395672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ENGAGE / DISMISS</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49</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nvGraphicFramePr>
        <p:xfrm>
          <a:off x="404949" y="1670694"/>
          <a:ext cx="11691975" cy="2285392"/>
        </p:xfrm>
        <a:graphic>
          <a:graphicData uri="http://schemas.openxmlformats.org/drawingml/2006/table">
            <a:tbl>
              <a:tblPr firstRow="1" bandRow="1">
                <a:tableStyleId>{5C22544A-7EE6-4342-B048-85BDC9FD1C3A}</a:tableStyleId>
              </a:tblPr>
              <a:tblGrid>
                <a:gridCol w="1932312">
                  <a:extLst>
                    <a:ext uri="{9D8B030D-6E8A-4147-A177-3AD203B41FA5}">
                      <a16:colId xmlns:a16="http://schemas.microsoft.com/office/drawing/2014/main" val="930075286"/>
                    </a:ext>
                  </a:extLst>
                </a:gridCol>
                <a:gridCol w="4554527">
                  <a:extLst>
                    <a:ext uri="{9D8B030D-6E8A-4147-A177-3AD203B41FA5}">
                      <a16:colId xmlns:a16="http://schemas.microsoft.com/office/drawing/2014/main" val="2089357008"/>
                    </a:ext>
                  </a:extLst>
                </a:gridCol>
                <a:gridCol w="5205136">
                  <a:extLst>
                    <a:ext uri="{9D8B030D-6E8A-4147-A177-3AD203B41FA5}">
                      <a16:colId xmlns:a16="http://schemas.microsoft.com/office/drawing/2014/main" val="3842412944"/>
                    </a:ext>
                  </a:extLst>
                </a:gridCol>
              </a:tblGrid>
              <a:tr h="26982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974752">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Engage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Each Agent per TOG Community</a:t>
                      </a:r>
                    </a:p>
                    <a:p>
                      <a:r>
                        <a:rPr lang="en-US" sz="1200" b="1" dirty="0">
                          <a:latin typeface="Cambria" panose="02040503050406030204" pitchFamily="18" charset="0"/>
                          <a:ea typeface="Cambria" panose="02040503050406030204" pitchFamily="18" charset="0"/>
                        </a:rPr>
                        <a:t>Measures: A) 1</a:t>
                      </a:r>
                      <a:r>
                        <a:rPr lang="en-US" sz="1200" b="1" baseline="30000" dirty="0">
                          <a:latin typeface="Cambria" panose="02040503050406030204" pitchFamily="18" charset="0"/>
                          <a:ea typeface="Cambria" panose="02040503050406030204" pitchFamily="18" charset="0"/>
                        </a:rPr>
                        <a:t>st</a:t>
                      </a:r>
                      <a:r>
                        <a:rPr lang="en-US" sz="1200" b="1" dirty="0">
                          <a:latin typeface="Cambria" panose="02040503050406030204" pitchFamily="18" charset="0"/>
                          <a:ea typeface="Cambria" panose="02040503050406030204" pitchFamily="18" charset="0"/>
                        </a:rPr>
                        <a:t> Person pronoun usage, 2) Defining Concept usage (Defining Concepts are those concepts found in both time 1 and time 2)</a:t>
                      </a:r>
                    </a:p>
                    <a:p>
                      <a:r>
                        <a:rPr lang="en-US" sz="1200" b="1" dirty="0">
                          <a:latin typeface="Cambria" panose="02040503050406030204" pitchFamily="18" charset="0"/>
                          <a:ea typeface="Cambria" panose="02040503050406030204" pitchFamily="18" charset="0"/>
                        </a:rPr>
                        <a:t>Network(s): Messages (</a:t>
                      </a:r>
                      <a:r>
                        <a:rPr lang="en-US" sz="1200" b="1" dirty="0" err="1">
                          <a:latin typeface="Cambria" panose="02040503050406030204" pitchFamily="18" charset="0"/>
                          <a:ea typeface="Cambria" panose="02040503050406030204" pitchFamily="18" charset="0"/>
                        </a:rPr>
                        <a:t>NetMapper</a:t>
                      </a:r>
                      <a:r>
                        <a:rPr lang="en-US" sz="1200" b="1" dirty="0">
                          <a:latin typeface="Cambria" panose="02040503050406030204" pitchFamily="18" charset="0"/>
                          <a:ea typeface="Cambria" panose="02040503050406030204" pitchFamily="18" charset="0"/>
                        </a:rPr>
                        <a:t> CUEs), Agent x Concept</a:t>
                      </a:r>
                    </a:p>
                    <a:p>
                      <a:r>
                        <a:rPr lang="en-US" sz="1200" b="1" dirty="0">
                          <a:latin typeface="Cambria" panose="02040503050406030204" pitchFamily="18" charset="0"/>
                          <a:ea typeface="Cambria" panose="02040503050406030204" pitchFamily="18" charset="0"/>
                        </a:rPr>
                        <a:t>Indicator: A) Increase, B) Increase</a:t>
                      </a:r>
                    </a:p>
                  </a:txBody>
                  <a:tcPr/>
                </a:tc>
                <a:extLst>
                  <a:ext uri="{0D108BD9-81ED-4DB2-BD59-A6C34878D82A}">
                    <a16:rowId xmlns:a16="http://schemas.microsoft.com/office/drawing/2014/main" val="1855960696"/>
                  </a:ext>
                </a:extLst>
              </a:tr>
              <a:tr h="974752">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Dismiss</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A) Decrease, B) Decrease</a:t>
                      </a:r>
                    </a:p>
                  </a:txBody>
                  <a:tcPr/>
                </a:tc>
                <a:extLst>
                  <a:ext uri="{0D108BD9-81ED-4DB2-BD59-A6C34878D82A}">
                    <a16:rowId xmlns:a16="http://schemas.microsoft.com/office/drawing/2014/main" val="1410738194"/>
                  </a:ext>
                </a:extLst>
              </a:tr>
            </a:tbl>
          </a:graphicData>
        </a:graphic>
      </p:graphicFrame>
      <p:sp>
        <p:nvSpPr>
          <p:cNvPr id="4" name="Rectangle 3">
            <a:extLst>
              <a:ext uri="{FF2B5EF4-FFF2-40B4-BE49-F238E27FC236}">
                <a16:creationId xmlns:a16="http://schemas.microsoft.com/office/drawing/2014/main" id="{BB3C7018-0476-A042-21B2-FE6BD4DFDC02}"/>
              </a:ext>
            </a:extLst>
          </p:cNvPr>
          <p:cNvSpPr/>
          <p:nvPr/>
        </p:nvSpPr>
        <p:spPr>
          <a:xfrm>
            <a:off x="1369237" y="4331970"/>
            <a:ext cx="8662493"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8E6893B5-04AB-8D7A-0C26-7EA2623A45EB}"/>
              </a:ext>
            </a:extLst>
          </p:cNvPr>
          <p:cNvCxnSpPr>
            <a:cxnSpLocks/>
            <a:stCxn id="4" idx="0"/>
            <a:endCxn id="4" idx="2"/>
          </p:cNvCxnSpPr>
          <p:nvPr/>
        </p:nvCxnSpPr>
        <p:spPr>
          <a:xfrm>
            <a:off x="5700484" y="433197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Arrow: Right 5">
            <a:extLst>
              <a:ext uri="{FF2B5EF4-FFF2-40B4-BE49-F238E27FC236}">
                <a16:creationId xmlns:a16="http://schemas.microsoft.com/office/drawing/2014/main" id="{15559A2C-6038-CE12-4D50-38E953DE3A06}"/>
              </a:ext>
            </a:extLst>
          </p:cNvPr>
          <p:cNvSpPr/>
          <p:nvPr/>
        </p:nvSpPr>
        <p:spPr>
          <a:xfrm>
            <a:off x="5359488" y="4923763"/>
            <a:ext cx="666750" cy="823914"/>
          </a:xfrm>
          <a:prstGeom prst="rightArrow">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7" name="Pentagon 6">
            <a:extLst>
              <a:ext uri="{FF2B5EF4-FFF2-40B4-BE49-F238E27FC236}">
                <a16:creationId xmlns:a16="http://schemas.microsoft.com/office/drawing/2014/main" id="{9CA734A7-DBCB-3DD7-72B6-D702BEF1A912}"/>
              </a:ext>
            </a:extLst>
          </p:cNvPr>
          <p:cNvSpPr/>
          <p:nvPr/>
        </p:nvSpPr>
        <p:spPr>
          <a:xfrm>
            <a:off x="4501899" y="483480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9" name="Rectangle 78">
            <a:extLst>
              <a:ext uri="{FF2B5EF4-FFF2-40B4-BE49-F238E27FC236}">
                <a16:creationId xmlns:a16="http://schemas.microsoft.com/office/drawing/2014/main" id="{88486C07-9B1B-2A5D-2205-ED1477E4C0A8}"/>
              </a:ext>
            </a:extLst>
          </p:cNvPr>
          <p:cNvSpPr/>
          <p:nvPr/>
        </p:nvSpPr>
        <p:spPr>
          <a:xfrm>
            <a:off x="1501705" y="460206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80" name="TextBox 79">
            <a:extLst>
              <a:ext uri="{FF2B5EF4-FFF2-40B4-BE49-F238E27FC236}">
                <a16:creationId xmlns:a16="http://schemas.microsoft.com/office/drawing/2014/main" id="{80EC74AC-303B-D512-5D25-D51E6C4BCE68}"/>
              </a:ext>
            </a:extLst>
          </p:cNvPr>
          <p:cNvSpPr txBox="1"/>
          <p:nvPr/>
        </p:nvSpPr>
        <p:spPr>
          <a:xfrm>
            <a:off x="1893994" y="462165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3" name="TextBox 12">
            <a:extLst>
              <a:ext uri="{FF2B5EF4-FFF2-40B4-BE49-F238E27FC236}">
                <a16:creationId xmlns:a16="http://schemas.microsoft.com/office/drawing/2014/main" id="{250F5940-1C54-40D7-B561-8EC01948918E}"/>
              </a:ext>
            </a:extLst>
          </p:cNvPr>
          <p:cNvSpPr txBox="1"/>
          <p:nvPr/>
        </p:nvSpPr>
        <p:spPr>
          <a:xfrm>
            <a:off x="3108628" y="6462427"/>
            <a:ext cx="731290" cy="307777"/>
          </a:xfrm>
          <a:prstGeom prst="rect">
            <a:avLst/>
          </a:prstGeom>
          <a:noFill/>
        </p:spPr>
        <p:txBody>
          <a:bodyPr wrap="none" rtlCol="0">
            <a:spAutoFit/>
          </a:bodyPr>
          <a:lstStyle/>
          <a:p>
            <a:pPr algn="ctr"/>
            <a:r>
              <a:rPr lang="en-US" dirty="0"/>
              <a:t>Time 1</a:t>
            </a:r>
          </a:p>
        </p:txBody>
      </p:sp>
      <p:sp>
        <p:nvSpPr>
          <p:cNvPr id="14" name="TextBox 13">
            <a:extLst>
              <a:ext uri="{FF2B5EF4-FFF2-40B4-BE49-F238E27FC236}">
                <a16:creationId xmlns:a16="http://schemas.microsoft.com/office/drawing/2014/main" id="{9BDC3D19-EE88-DBFF-97A7-C4864025F116}"/>
              </a:ext>
            </a:extLst>
          </p:cNvPr>
          <p:cNvSpPr txBox="1"/>
          <p:nvPr/>
        </p:nvSpPr>
        <p:spPr>
          <a:xfrm>
            <a:off x="7593877" y="6458373"/>
            <a:ext cx="731290" cy="307777"/>
          </a:xfrm>
          <a:prstGeom prst="rect">
            <a:avLst/>
          </a:prstGeom>
          <a:noFill/>
        </p:spPr>
        <p:txBody>
          <a:bodyPr wrap="none" rtlCol="0">
            <a:spAutoFit/>
          </a:bodyPr>
          <a:lstStyle/>
          <a:p>
            <a:pPr algn="ctr"/>
            <a:r>
              <a:rPr lang="en-US" dirty="0"/>
              <a:t>Time 2</a:t>
            </a:r>
          </a:p>
        </p:txBody>
      </p:sp>
      <p:sp>
        <p:nvSpPr>
          <p:cNvPr id="15" name="Rectangle 14">
            <a:extLst>
              <a:ext uri="{FF2B5EF4-FFF2-40B4-BE49-F238E27FC236}">
                <a16:creationId xmlns:a16="http://schemas.microsoft.com/office/drawing/2014/main" id="{AE208FA5-E5D1-E3B7-16C2-AE9D9ECCC56F}"/>
              </a:ext>
            </a:extLst>
          </p:cNvPr>
          <p:cNvSpPr/>
          <p:nvPr/>
        </p:nvSpPr>
        <p:spPr>
          <a:xfrm>
            <a:off x="1502866" y="501038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6" name="TextBox 15">
            <a:extLst>
              <a:ext uri="{FF2B5EF4-FFF2-40B4-BE49-F238E27FC236}">
                <a16:creationId xmlns:a16="http://schemas.microsoft.com/office/drawing/2014/main" id="{81DBEC20-E913-3F04-2B70-88BE9F490867}"/>
              </a:ext>
            </a:extLst>
          </p:cNvPr>
          <p:cNvSpPr txBox="1"/>
          <p:nvPr/>
        </p:nvSpPr>
        <p:spPr>
          <a:xfrm>
            <a:off x="1895155" y="5029966"/>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7" name="Rectangle 16">
            <a:extLst>
              <a:ext uri="{FF2B5EF4-FFF2-40B4-BE49-F238E27FC236}">
                <a16:creationId xmlns:a16="http://schemas.microsoft.com/office/drawing/2014/main" id="{E881333A-F81B-737F-7836-66A8AC7AFF6C}"/>
              </a:ext>
            </a:extLst>
          </p:cNvPr>
          <p:cNvSpPr/>
          <p:nvPr/>
        </p:nvSpPr>
        <p:spPr>
          <a:xfrm>
            <a:off x="1500008" y="544707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18" name="TextBox 17">
            <a:extLst>
              <a:ext uri="{FF2B5EF4-FFF2-40B4-BE49-F238E27FC236}">
                <a16:creationId xmlns:a16="http://schemas.microsoft.com/office/drawing/2014/main" id="{DFBCD20D-1060-0056-0FCF-46EB7ED01B67}"/>
              </a:ext>
            </a:extLst>
          </p:cNvPr>
          <p:cNvSpPr txBox="1"/>
          <p:nvPr/>
        </p:nvSpPr>
        <p:spPr>
          <a:xfrm>
            <a:off x="1892297" y="546666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19" name="Rectangle 18">
            <a:extLst>
              <a:ext uri="{FF2B5EF4-FFF2-40B4-BE49-F238E27FC236}">
                <a16:creationId xmlns:a16="http://schemas.microsoft.com/office/drawing/2014/main" id="{C5C1D089-299C-34C4-B331-985E053081F7}"/>
              </a:ext>
            </a:extLst>
          </p:cNvPr>
          <p:cNvSpPr/>
          <p:nvPr/>
        </p:nvSpPr>
        <p:spPr>
          <a:xfrm>
            <a:off x="1500008" y="586825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20" name="TextBox 19">
            <a:extLst>
              <a:ext uri="{FF2B5EF4-FFF2-40B4-BE49-F238E27FC236}">
                <a16:creationId xmlns:a16="http://schemas.microsoft.com/office/drawing/2014/main" id="{7CEC18E7-40C6-A644-B832-9BDC4FAED44D}"/>
              </a:ext>
            </a:extLst>
          </p:cNvPr>
          <p:cNvSpPr txBox="1"/>
          <p:nvPr/>
        </p:nvSpPr>
        <p:spPr>
          <a:xfrm>
            <a:off x="1892297" y="5887842"/>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2</a:t>
            </a:r>
            <a:endParaRPr lang="en-US" dirty="0"/>
          </a:p>
        </p:txBody>
      </p:sp>
      <p:sp>
        <p:nvSpPr>
          <p:cNvPr id="48" name="Rectangle 47">
            <a:extLst>
              <a:ext uri="{FF2B5EF4-FFF2-40B4-BE49-F238E27FC236}">
                <a16:creationId xmlns:a16="http://schemas.microsoft.com/office/drawing/2014/main" id="{8851C06A-F206-7644-F6DE-CDE6C7C4B0F7}"/>
              </a:ext>
            </a:extLst>
          </p:cNvPr>
          <p:cNvSpPr/>
          <p:nvPr/>
        </p:nvSpPr>
        <p:spPr>
          <a:xfrm>
            <a:off x="6066025" y="460206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sp>
        <p:nvSpPr>
          <p:cNvPr id="50" name="TextBox 49">
            <a:extLst>
              <a:ext uri="{FF2B5EF4-FFF2-40B4-BE49-F238E27FC236}">
                <a16:creationId xmlns:a16="http://schemas.microsoft.com/office/drawing/2014/main" id="{E8EE95A9-7A83-3857-35FA-6A0F1F11E845}"/>
              </a:ext>
            </a:extLst>
          </p:cNvPr>
          <p:cNvSpPr txBox="1"/>
          <p:nvPr/>
        </p:nvSpPr>
        <p:spPr>
          <a:xfrm>
            <a:off x="6458314" y="462165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1" name="Rectangle 50">
            <a:extLst>
              <a:ext uri="{FF2B5EF4-FFF2-40B4-BE49-F238E27FC236}">
                <a16:creationId xmlns:a16="http://schemas.microsoft.com/office/drawing/2014/main" id="{413FFFC8-E631-939F-1E90-EB56FAC07E3F}"/>
              </a:ext>
            </a:extLst>
          </p:cNvPr>
          <p:cNvSpPr/>
          <p:nvPr/>
        </p:nvSpPr>
        <p:spPr>
          <a:xfrm>
            <a:off x="6067186" y="5010383"/>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2" name="TextBox 51">
            <a:extLst>
              <a:ext uri="{FF2B5EF4-FFF2-40B4-BE49-F238E27FC236}">
                <a16:creationId xmlns:a16="http://schemas.microsoft.com/office/drawing/2014/main" id="{C9C5A67E-9F11-897F-7FAC-5F74EB741D32}"/>
              </a:ext>
            </a:extLst>
          </p:cNvPr>
          <p:cNvSpPr txBox="1"/>
          <p:nvPr/>
        </p:nvSpPr>
        <p:spPr>
          <a:xfrm>
            <a:off x="6459475" y="5029966"/>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3" name="Rectangle 52">
            <a:extLst>
              <a:ext uri="{FF2B5EF4-FFF2-40B4-BE49-F238E27FC236}">
                <a16:creationId xmlns:a16="http://schemas.microsoft.com/office/drawing/2014/main" id="{DE3F09F0-B230-54DB-C0F9-9FC9146FBEA0}"/>
              </a:ext>
            </a:extLst>
          </p:cNvPr>
          <p:cNvSpPr/>
          <p:nvPr/>
        </p:nvSpPr>
        <p:spPr>
          <a:xfrm>
            <a:off x="6064328" y="5447078"/>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54" name="TextBox 53">
            <a:extLst>
              <a:ext uri="{FF2B5EF4-FFF2-40B4-BE49-F238E27FC236}">
                <a16:creationId xmlns:a16="http://schemas.microsoft.com/office/drawing/2014/main" id="{BEA0E0A4-B7EF-EF50-C2D7-C5695A2F5DDE}"/>
              </a:ext>
            </a:extLst>
          </p:cNvPr>
          <p:cNvSpPr txBox="1"/>
          <p:nvPr/>
        </p:nvSpPr>
        <p:spPr>
          <a:xfrm>
            <a:off x="6456617" y="5466661"/>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55" name="Rectangle 54">
            <a:extLst>
              <a:ext uri="{FF2B5EF4-FFF2-40B4-BE49-F238E27FC236}">
                <a16:creationId xmlns:a16="http://schemas.microsoft.com/office/drawing/2014/main" id="{D86C59D7-D2AA-C66D-21F7-481033E582AC}"/>
              </a:ext>
            </a:extLst>
          </p:cNvPr>
          <p:cNvSpPr/>
          <p:nvPr/>
        </p:nvSpPr>
        <p:spPr>
          <a:xfrm>
            <a:off x="6064328" y="5868259"/>
            <a:ext cx="345527" cy="345527"/>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
            </a:r>
          </a:p>
        </p:txBody>
      </p:sp>
      <p:sp>
        <p:nvSpPr>
          <p:cNvPr id="56" name="TextBox 55">
            <a:extLst>
              <a:ext uri="{FF2B5EF4-FFF2-40B4-BE49-F238E27FC236}">
                <a16:creationId xmlns:a16="http://schemas.microsoft.com/office/drawing/2014/main" id="{6339DA1A-AF6C-830E-A91F-BF849B47BEB5}"/>
              </a:ext>
            </a:extLst>
          </p:cNvPr>
          <p:cNvSpPr txBox="1"/>
          <p:nvPr/>
        </p:nvSpPr>
        <p:spPr>
          <a:xfrm>
            <a:off x="6456617" y="5887842"/>
            <a:ext cx="1379714" cy="307777"/>
          </a:xfrm>
          <a:prstGeom prst="rect">
            <a:avLst/>
          </a:prstGeom>
          <a:noFill/>
          <a:ln>
            <a:solidFill>
              <a:schemeClr val="tx1"/>
            </a:solidFill>
          </a:ln>
        </p:spPr>
        <p:txBody>
          <a:bodyPr wrap="square" rtlCol="0">
            <a:spAutoFit/>
          </a:bodyPr>
          <a:lstStyle/>
          <a:p>
            <a:r>
              <a:rPr lang="en-US" dirty="0">
                <a:sym typeface="Wingdings" panose="05000000000000000000" pitchFamily="2" charset="2"/>
              </a:rPr>
              <a:t>1st Person: </a:t>
            </a:r>
            <a:r>
              <a:rPr lang="en-US" dirty="0">
                <a:solidFill>
                  <a:srgbClr val="FF0000"/>
                </a:solidFill>
                <a:sym typeface="Wingdings" panose="05000000000000000000" pitchFamily="2" charset="2"/>
              </a:rPr>
              <a:t>20</a:t>
            </a:r>
            <a:endParaRPr lang="en-US" dirty="0">
              <a:solidFill>
                <a:srgbClr val="FF0000"/>
              </a:solidFill>
            </a:endParaRPr>
          </a:p>
        </p:txBody>
      </p:sp>
      <p:sp>
        <p:nvSpPr>
          <p:cNvPr id="64" name="TextBox 63">
            <a:extLst>
              <a:ext uri="{FF2B5EF4-FFF2-40B4-BE49-F238E27FC236}">
                <a16:creationId xmlns:a16="http://schemas.microsoft.com/office/drawing/2014/main" id="{6D5D22A2-7C49-DFCB-F659-7F32F02B55A1}"/>
              </a:ext>
            </a:extLst>
          </p:cNvPr>
          <p:cNvSpPr txBox="1"/>
          <p:nvPr/>
        </p:nvSpPr>
        <p:spPr>
          <a:xfrm>
            <a:off x="3008441" y="4325978"/>
            <a:ext cx="931665" cy="307777"/>
          </a:xfrm>
          <a:prstGeom prst="rect">
            <a:avLst/>
          </a:prstGeom>
          <a:noFill/>
        </p:spPr>
        <p:txBody>
          <a:bodyPr wrap="none" rtlCol="0">
            <a:spAutoFit/>
          </a:bodyPr>
          <a:lstStyle/>
          <a:p>
            <a:r>
              <a:rPr lang="en-US" dirty="0"/>
              <a:t>Per Actor</a:t>
            </a:r>
          </a:p>
        </p:txBody>
      </p:sp>
      <p:sp>
        <p:nvSpPr>
          <p:cNvPr id="65" name="TextBox 64">
            <a:extLst>
              <a:ext uri="{FF2B5EF4-FFF2-40B4-BE49-F238E27FC236}">
                <a16:creationId xmlns:a16="http://schemas.microsoft.com/office/drawing/2014/main" id="{690C905C-BE75-7306-4FF3-17C56B60F49F}"/>
              </a:ext>
            </a:extLst>
          </p:cNvPr>
          <p:cNvSpPr txBox="1"/>
          <p:nvPr/>
        </p:nvSpPr>
        <p:spPr>
          <a:xfrm>
            <a:off x="7481904" y="4289555"/>
            <a:ext cx="931665" cy="307777"/>
          </a:xfrm>
          <a:prstGeom prst="rect">
            <a:avLst/>
          </a:prstGeom>
          <a:noFill/>
        </p:spPr>
        <p:txBody>
          <a:bodyPr wrap="none" rtlCol="0">
            <a:spAutoFit/>
          </a:bodyPr>
          <a:lstStyle/>
          <a:p>
            <a:r>
              <a:rPr lang="en-US" dirty="0"/>
              <a:t>Per Actor</a:t>
            </a:r>
          </a:p>
        </p:txBody>
      </p:sp>
      <p:cxnSp>
        <p:nvCxnSpPr>
          <p:cNvPr id="66" name="Straight Connector 65">
            <a:extLst>
              <a:ext uri="{FF2B5EF4-FFF2-40B4-BE49-F238E27FC236}">
                <a16:creationId xmlns:a16="http://schemas.microsoft.com/office/drawing/2014/main" id="{6CB2F71C-95E5-A3B8-312D-D9D5032E7CBE}"/>
              </a:ext>
            </a:extLst>
          </p:cNvPr>
          <p:cNvCxnSpPr>
            <a:cxnSpLocks/>
            <a:stCxn id="64" idx="2"/>
            <a:endCxn id="13" idx="0"/>
          </p:cNvCxnSpPr>
          <p:nvPr/>
        </p:nvCxnSpPr>
        <p:spPr>
          <a:xfrm flipH="1">
            <a:off x="3474273" y="4633755"/>
            <a:ext cx="1" cy="1828672"/>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2BDED9-2990-BA09-EE50-2373CA723D15}"/>
              </a:ext>
            </a:extLst>
          </p:cNvPr>
          <p:cNvCxnSpPr>
            <a:cxnSpLocks/>
            <a:stCxn id="65" idx="2"/>
            <a:endCxn id="14" idx="0"/>
          </p:cNvCxnSpPr>
          <p:nvPr/>
        </p:nvCxnSpPr>
        <p:spPr>
          <a:xfrm>
            <a:off x="7947737" y="4597332"/>
            <a:ext cx="11785" cy="1861041"/>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68" name="Group 67">
            <a:extLst>
              <a:ext uri="{FF2B5EF4-FFF2-40B4-BE49-F238E27FC236}">
                <a16:creationId xmlns:a16="http://schemas.microsoft.com/office/drawing/2014/main" id="{8E7D8698-F877-120C-78E2-99A68534A124}"/>
              </a:ext>
            </a:extLst>
          </p:cNvPr>
          <p:cNvGrpSpPr/>
          <p:nvPr/>
        </p:nvGrpSpPr>
        <p:grpSpPr>
          <a:xfrm>
            <a:off x="10340489" y="4285673"/>
            <a:ext cx="1648208" cy="1264688"/>
            <a:chOff x="5096289" y="2933700"/>
            <a:chExt cx="1648208" cy="1264688"/>
          </a:xfrm>
        </p:grpSpPr>
        <p:sp>
          <p:nvSpPr>
            <p:cNvPr id="69" name="Pentagon 68">
              <a:extLst>
                <a:ext uri="{FF2B5EF4-FFF2-40B4-BE49-F238E27FC236}">
                  <a16:creationId xmlns:a16="http://schemas.microsoft.com/office/drawing/2014/main" id="{62C8DB51-0422-ED70-6E6D-3C7FE84AE9AB}"/>
                </a:ext>
              </a:extLst>
            </p:cNvPr>
            <p:cNvSpPr/>
            <p:nvPr/>
          </p:nvSpPr>
          <p:spPr>
            <a:xfrm>
              <a:off x="5405432"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70" name="Pentagon 69">
              <a:extLst>
                <a:ext uri="{FF2B5EF4-FFF2-40B4-BE49-F238E27FC236}">
                  <a16:creationId xmlns:a16="http://schemas.microsoft.com/office/drawing/2014/main" id="{E945B368-FDBE-E9D1-0ED3-7ECB85A03DEE}"/>
                </a:ext>
              </a:extLst>
            </p:cNvPr>
            <p:cNvSpPr/>
            <p:nvPr/>
          </p:nvSpPr>
          <p:spPr>
            <a:xfrm>
              <a:off x="6121819"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1" name="Pentagon 70">
              <a:extLst>
                <a:ext uri="{FF2B5EF4-FFF2-40B4-BE49-F238E27FC236}">
                  <a16:creationId xmlns:a16="http://schemas.microsoft.com/office/drawing/2014/main" id="{9D387A06-4997-5896-117B-BDE988A3C1AC}"/>
                </a:ext>
              </a:extLst>
            </p:cNvPr>
            <p:cNvSpPr/>
            <p:nvPr/>
          </p:nvSpPr>
          <p:spPr>
            <a:xfrm>
              <a:off x="5767194" y="385004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72" name="Straight Connector 71">
              <a:extLst>
                <a:ext uri="{FF2B5EF4-FFF2-40B4-BE49-F238E27FC236}">
                  <a16:creationId xmlns:a16="http://schemas.microsoft.com/office/drawing/2014/main" id="{FCE3C72D-D8BC-6852-21B3-7A646AC4E81D}"/>
                </a:ext>
              </a:extLst>
            </p:cNvPr>
            <p:cNvCxnSpPr>
              <a:cxnSpLocks/>
              <a:stCxn id="71" idx="1"/>
              <a:endCxn id="69" idx="3"/>
            </p:cNvCxnSpPr>
            <p:nvPr/>
          </p:nvCxnSpPr>
          <p:spPr>
            <a:xfrm flipH="1" flipV="1">
              <a:off x="5588312" y="3594230"/>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3" name="Straight Connector 72">
              <a:extLst>
                <a:ext uri="{FF2B5EF4-FFF2-40B4-BE49-F238E27FC236}">
                  <a16:creationId xmlns:a16="http://schemas.microsoft.com/office/drawing/2014/main" id="{59D85DC3-D6C3-3DE5-1E7B-303FE7F292B1}"/>
                </a:ext>
              </a:extLst>
            </p:cNvPr>
            <p:cNvCxnSpPr>
              <a:cxnSpLocks/>
              <a:stCxn id="71" idx="5"/>
              <a:endCxn id="70" idx="3"/>
            </p:cNvCxnSpPr>
            <p:nvPr/>
          </p:nvCxnSpPr>
          <p:spPr>
            <a:xfrm flipV="1">
              <a:off x="6132953" y="3594230"/>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4" name="Straight Connector 73">
              <a:extLst>
                <a:ext uri="{FF2B5EF4-FFF2-40B4-BE49-F238E27FC236}">
                  <a16:creationId xmlns:a16="http://schemas.microsoft.com/office/drawing/2014/main" id="{7CC686F1-D433-BAEC-D783-7F90BBBF6911}"/>
                </a:ext>
              </a:extLst>
            </p:cNvPr>
            <p:cNvCxnSpPr>
              <a:cxnSpLocks/>
              <a:stCxn id="70" idx="1"/>
              <a:endCxn id="69" idx="5"/>
            </p:cNvCxnSpPr>
            <p:nvPr/>
          </p:nvCxnSpPr>
          <p:spPr>
            <a:xfrm flipH="1">
              <a:off x="5771191" y="3378942"/>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75" name="TextBox 74">
              <a:extLst>
                <a:ext uri="{FF2B5EF4-FFF2-40B4-BE49-F238E27FC236}">
                  <a16:creationId xmlns:a16="http://schemas.microsoft.com/office/drawing/2014/main" id="{F54DE711-65DC-D41E-FE54-F0A2D2FCDBA3}"/>
                </a:ext>
              </a:extLst>
            </p:cNvPr>
            <p:cNvSpPr txBox="1"/>
            <p:nvPr/>
          </p:nvSpPr>
          <p:spPr>
            <a:xfrm>
              <a:off x="5096289" y="2933700"/>
              <a:ext cx="1648208" cy="307777"/>
            </a:xfrm>
            <a:prstGeom prst="rect">
              <a:avLst/>
            </a:prstGeom>
            <a:noFill/>
          </p:spPr>
          <p:txBody>
            <a:bodyPr wrap="none" rtlCol="0">
              <a:spAutoFit/>
            </a:bodyPr>
            <a:lstStyle/>
            <a:p>
              <a:r>
                <a:rPr lang="en-US" dirty="0"/>
                <a:t>Defining Concepts</a:t>
              </a:r>
            </a:p>
          </p:txBody>
        </p:sp>
      </p:grpSp>
      <p:sp>
        <p:nvSpPr>
          <p:cNvPr id="62" name="Oval 61">
            <a:extLst>
              <a:ext uri="{FF2B5EF4-FFF2-40B4-BE49-F238E27FC236}">
                <a16:creationId xmlns:a16="http://schemas.microsoft.com/office/drawing/2014/main" id="{38F48AD1-77B1-EF22-EB2D-397CF84753F0}"/>
              </a:ext>
            </a:extLst>
          </p:cNvPr>
          <p:cNvSpPr/>
          <p:nvPr/>
        </p:nvSpPr>
        <p:spPr>
          <a:xfrm>
            <a:off x="3702547" y="5355910"/>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3" name="Pentagon 62">
            <a:extLst>
              <a:ext uri="{FF2B5EF4-FFF2-40B4-BE49-F238E27FC236}">
                <a16:creationId xmlns:a16="http://schemas.microsoft.com/office/drawing/2014/main" id="{4DFF6C95-DFEA-7DF2-A7F4-B458ECFD9C97}"/>
              </a:ext>
            </a:extLst>
          </p:cNvPr>
          <p:cNvSpPr/>
          <p:nvPr/>
        </p:nvSpPr>
        <p:spPr>
          <a:xfrm>
            <a:off x="4501899" y="5423233"/>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76" name="Pentagon 75">
            <a:extLst>
              <a:ext uri="{FF2B5EF4-FFF2-40B4-BE49-F238E27FC236}">
                <a16:creationId xmlns:a16="http://schemas.microsoft.com/office/drawing/2014/main" id="{DF5B17B0-F9EB-E8EA-B262-0849BA37F498}"/>
              </a:ext>
            </a:extLst>
          </p:cNvPr>
          <p:cNvSpPr/>
          <p:nvPr/>
        </p:nvSpPr>
        <p:spPr>
          <a:xfrm>
            <a:off x="4490997" y="600654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82" name="Straight Connector 81">
            <a:extLst>
              <a:ext uri="{FF2B5EF4-FFF2-40B4-BE49-F238E27FC236}">
                <a16:creationId xmlns:a16="http://schemas.microsoft.com/office/drawing/2014/main" id="{B5F1D02E-66B5-65F4-7621-A487C8B6F8DB}"/>
              </a:ext>
            </a:extLst>
          </p:cNvPr>
          <p:cNvCxnSpPr>
            <a:stCxn id="62" idx="7"/>
            <a:endCxn id="7" idx="1"/>
          </p:cNvCxnSpPr>
          <p:nvPr/>
        </p:nvCxnSpPr>
        <p:spPr>
          <a:xfrm flipV="1">
            <a:off x="3965962" y="4967858"/>
            <a:ext cx="535937" cy="433247"/>
          </a:xfrm>
          <a:prstGeom prst="line">
            <a:avLst/>
          </a:prstGeom>
        </p:spPr>
        <p:style>
          <a:lnRef idx="1">
            <a:schemeClr val="dk1"/>
          </a:lnRef>
          <a:fillRef idx="0">
            <a:schemeClr val="dk1"/>
          </a:fillRef>
          <a:effectRef idx="0">
            <a:schemeClr val="dk1"/>
          </a:effectRef>
          <a:fontRef idx="minor">
            <a:schemeClr val="tx1"/>
          </a:fontRef>
        </p:style>
      </p:cxnSp>
      <p:cxnSp>
        <p:nvCxnSpPr>
          <p:cNvPr id="83" name="Straight Connector 82">
            <a:extLst>
              <a:ext uri="{FF2B5EF4-FFF2-40B4-BE49-F238E27FC236}">
                <a16:creationId xmlns:a16="http://schemas.microsoft.com/office/drawing/2014/main" id="{E7D5ACE2-AD33-7BA9-7E4D-E96BE506D034}"/>
              </a:ext>
            </a:extLst>
          </p:cNvPr>
          <p:cNvCxnSpPr>
            <a:cxnSpLocks/>
            <a:stCxn id="62" idx="6"/>
            <a:endCxn id="63" idx="1"/>
          </p:cNvCxnSpPr>
          <p:nvPr/>
        </p:nvCxnSpPr>
        <p:spPr>
          <a:xfrm>
            <a:off x="4011157" y="5510215"/>
            <a:ext cx="490742" cy="46072"/>
          </a:xfrm>
          <a:prstGeom prst="line">
            <a:avLst/>
          </a:prstGeom>
        </p:spPr>
        <p:style>
          <a:lnRef idx="1">
            <a:schemeClr val="dk1"/>
          </a:lnRef>
          <a:fillRef idx="0">
            <a:schemeClr val="dk1"/>
          </a:fillRef>
          <a:effectRef idx="0">
            <a:schemeClr val="dk1"/>
          </a:effectRef>
          <a:fontRef idx="minor">
            <a:schemeClr val="tx1"/>
          </a:fontRef>
        </p:style>
      </p:cxnSp>
      <p:cxnSp>
        <p:nvCxnSpPr>
          <p:cNvPr id="86" name="Straight Connector 85">
            <a:extLst>
              <a:ext uri="{FF2B5EF4-FFF2-40B4-BE49-F238E27FC236}">
                <a16:creationId xmlns:a16="http://schemas.microsoft.com/office/drawing/2014/main" id="{F36C8E18-4DB9-B744-3464-AB4A650A1EE1}"/>
              </a:ext>
            </a:extLst>
          </p:cNvPr>
          <p:cNvCxnSpPr>
            <a:cxnSpLocks/>
            <a:stCxn id="62" idx="5"/>
            <a:endCxn id="76" idx="1"/>
          </p:cNvCxnSpPr>
          <p:nvPr/>
        </p:nvCxnSpPr>
        <p:spPr>
          <a:xfrm>
            <a:off x="3965962" y="5619325"/>
            <a:ext cx="525035" cy="520269"/>
          </a:xfrm>
          <a:prstGeom prst="line">
            <a:avLst/>
          </a:prstGeom>
        </p:spPr>
        <p:style>
          <a:lnRef idx="1">
            <a:schemeClr val="dk1"/>
          </a:lnRef>
          <a:fillRef idx="0">
            <a:schemeClr val="dk1"/>
          </a:fillRef>
          <a:effectRef idx="0">
            <a:schemeClr val="dk1"/>
          </a:effectRef>
          <a:fontRef idx="minor">
            <a:schemeClr val="tx1"/>
          </a:fontRef>
        </p:style>
      </p:cxnSp>
      <p:sp>
        <p:nvSpPr>
          <p:cNvPr id="89" name="Pentagon 88">
            <a:extLst>
              <a:ext uri="{FF2B5EF4-FFF2-40B4-BE49-F238E27FC236}">
                <a16:creationId xmlns:a16="http://schemas.microsoft.com/office/drawing/2014/main" id="{9616B3E9-3A60-CCFC-0C20-5677D37B4EFF}"/>
              </a:ext>
            </a:extLst>
          </p:cNvPr>
          <p:cNvSpPr/>
          <p:nvPr/>
        </p:nvSpPr>
        <p:spPr>
          <a:xfrm>
            <a:off x="9304131" y="473829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0" name="Oval 89">
            <a:extLst>
              <a:ext uri="{FF2B5EF4-FFF2-40B4-BE49-F238E27FC236}">
                <a16:creationId xmlns:a16="http://schemas.microsoft.com/office/drawing/2014/main" id="{BE2B8932-15CA-E69F-5BB2-4334068C4910}"/>
              </a:ext>
            </a:extLst>
          </p:cNvPr>
          <p:cNvSpPr/>
          <p:nvPr/>
        </p:nvSpPr>
        <p:spPr>
          <a:xfrm>
            <a:off x="8504779" y="5259404"/>
            <a:ext cx="308610" cy="30861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1" name="Pentagon 90">
            <a:extLst>
              <a:ext uri="{FF2B5EF4-FFF2-40B4-BE49-F238E27FC236}">
                <a16:creationId xmlns:a16="http://schemas.microsoft.com/office/drawing/2014/main" id="{1BFCCCA8-0E20-7D02-2146-D24F39CF12B6}"/>
              </a:ext>
            </a:extLst>
          </p:cNvPr>
          <p:cNvSpPr/>
          <p:nvPr/>
        </p:nvSpPr>
        <p:spPr>
          <a:xfrm>
            <a:off x="9304131" y="5326727"/>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2" name="Pentagon 91">
            <a:extLst>
              <a:ext uri="{FF2B5EF4-FFF2-40B4-BE49-F238E27FC236}">
                <a16:creationId xmlns:a16="http://schemas.microsoft.com/office/drawing/2014/main" id="{94C15D69-C901-A8B0-5A25-3CD9F356783B}"/>
              </a:ext>
            </a:extLst>
          </p:cNvPr>
          <p:cNvSpPr/>
          <p:nvPr/>
        </p:nvSpPr>
        <p:spPr>
          <a:xfrm>
            <a:off x="9293229" y="591003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93" name="Straight Connector 92">
            <a:extLst>
              <a:ext uri="{FF2B5EF4-FFF2-40B4-BE49-F238E27FC236}">
                <a16:creationId xmlns:a16="http://schemas.microsoft.com/office/drawing/2014/main" id="{8EF423A0-19E9-499B-E706-E535B000F9B0}"/>
              </a:ext>
            </a:extLst>
          </p:cNvPr>
          <p:cNvCxnSpPr>
            <a:cxnSpLocks/>
            <a:stCxn id="90" idx="7"/>
            <a:endCxn id="89" idx="1"/>
          </p:cNvCxnSpPr>
          <p:nvPr/>
        </p:nvCxnSpPr>
        <p:spPr>
          <a:xfrm flipV="1">
            <a:off x="8768194" y="4871352"/>
            <a:ext cx="535937" cy="433247"/>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1DB745E2-57EB-2069-2AB1-364F4D5ABFB2}"/>
              </a:ext>
            </a:extLst>
          </p:cNvPr>
          <p:cNvCxnSpPr>
            <a:cxnSpLocks/>
            <a:stCxn id="90" idx="6"/>
            <a:endCxn id="91" idx="1"/>
          </p:cNvCxnSpPr>
          <p:nvPr/>
        </p:nvCxnSpPr>
        <p:spPr>
          <a:xfrm>
            <a:off x="8813389" y="5413709"/>
            <a:ext cx="490742" cy="46072"/>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cxnSp>
        <p:nvCxnSpPr>
          <p:cNvPr id="95" name="Straight Connector 94">
            <a:extLst>
              <a:ext uri="{FF2B5EF4-FFF2-40B4-BE49-F238E27FC236}">
                <a16:creationId xmlns:a16="http://schemas.microsoft.com/office/drawing/2014/main" id="{A56687B6-456A-85EA-24E8-E0AF210CD12C}"/>
              </a:ext>
            </a:extLst>
          </p:cNvPr>
          <p:cNvCxnSpPr>
            <a:cxnSpLocks/>
            <a:stCxn id="90" idx="5"/>
            <a:endCxn id="92" idx="1"/>
          </p:cNvCxnSpPr>
          <p:nvPr/>
        </p:nvCxnSpPr>
        <p:spPr>
          <a:xfrm>
            <a:off x="8768194" y="5522819"/>
            <a:ext cx="525035" cy="520269"/>
          </a:xfrm>
          <a:prstGeom prst="line">
            <a:avLst/>
          </a:prstGeom>
          <a:ln w="76200">
            <a:solidFill>
              <a:srgbClr val="C0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677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6F00-17DE-D167-1299-C07D3CCEE147}"/>
              </a:ext>
            </a:extLst>
          </p:cNvPr>
          <p:cNvSpPr>
            <a:spLocks noGrp="1"/>
          </p:cNvSpPr>
          <p:nvPr>
            <p:ph type="title"/>
          </p:nvPr>
        </p:nvSpPr>
        <p:spPr/>
        <p:txBody>
          <a:bodyPr/>
          <a:lstStyle/>
          <a:p>
            <a:r>
              <a:rPr lang="en-US" dirty="0"/>
              <a:t>Purpose</a:t>
            </a:r>
          </a:p>
        </p:txBody>
      </p:sp>
      <p:sp>
        <p:nvSpPr>
          <p:cNvPr id="3" name="Text Placeholder 2">
            <a:extLst>
              <a:ext uri="{FF2B5EF4-FFF2-40B4-BE49-F238E27FC236}">
                <a16:creationId xmlns:a16="http://schemas.microsoft.com/office/drawing/2014/main" id="{F3833A67-7C0E-35BF-6779-A65C42FD7C21}"/>
              </a:ext>
            </a:extLst>
          </p:cNvPr>
          <p:cNvSpPr>
            <a:spLocks noGrp="1"/>
          </p:cNvSpPr>
          <p:nvPr>
            <p:ph type="body" idx="1"/>
          </p:nvPr>
        </p:nvSpPr>
        <p:spPr/>
        <p:txBody>
          <a:bodyPr>
            <a:normAutofit fontScale="92500"/>
          </a:bodyPr>
          <a:lstStyle/>
          <a:p>
            <a:pPr marL="114300" indent="0">
              <a:buNone/>
            </a:pPr>
            <a:r>
              <a:rPr lang="en-US" sz="2800" dirty="0">
                <a:solidFill>
                  <a:schemeClr val="tx1"/>
                </a:solidFill>
              </a:rPr>
              <a:t>The purpose of this thesis is to:</a:t>
            </a:r>
          </a:p>
          <a:p>
            <a:r>
              <a:rPr lang="en-US" sz="2800" dirty="0">
                <a:solidFill>
                  <a:schemeClr val="tx1"/>
                </a:solidFill>
              </a:rPr>
              <a:t>Move BEND beyond a theoretical discussion framework and into an operationally relevant construct for evaluating social-cybersecurity</a:t>
            </a:r>
          </a:p>
          <a:p>
            <a:r>
              <a:rPr lang="en-US" sz="2800" dirty="0">
                <a:solidFill>
                  <a:schemeClr val="tx1"/>
                </a:solidFill>
              </a:rPr>
              <a:t>Develop applications and methods for creating social media training scenarios that are realistic by leveraging generative AI</a:t>
            </a:r>
          </a:p>
          <a:p>
            <a:r>
              <a:rPr lang="en-US" sz="2800" dirty="0">
                <a:solidFill>
                  <a:schemeClr val="tx1"/>
                </a:solidFill>
              </a:rPr>
              <a:t>Develop applications and methods for creating the synthetic social media datasets through the use of generative AI that match a created scenario while mirroring real world data </a:t>
            </a:r>
          </a:p>
          <a:p>
            <a:r>
              <a:rPr lang="en-US" sz="2800" dirty="0">
                <a:solidFill>
                  <a:schemeClr val="tx1"/>
                </a:solidFill>
              </a:rPr>
              <a:t>Develop methods for detecting the effects of BEND maneuver within topic groups and connect these effects to broader campaigns</a:t>
            </a:r>
          </a:p>
          <a:p>
            <a:endParaRPr lang="en-US" sz="2800" dirty="0">
              <a:solidFill>
                <a:schemeClr val="tx1"/>
              </a:solidFill>
            </a:endParaRPr>
          </a:p>
          <a:p>
            <a:endParaRPr lang="en-US" sz="2800" dirty="0">
              <a:solidFill>
                <a:schemeClr val="tx1"/>
              </a:solidFill>
            </a:endParaRPr>
          </a:p>
        </p:txBody>
      </p:sp>
      <p:sp>
        <p:nvSpPr>
          <p:cNvPr id="4" name="Slide Number Placeholder 3">
            <a:extLst>
              <a:ext uri="{FF2B5EF4-FFF2-40B4-BE49-F238E27FC236}">
                <a16:creationId xmlns:a16="http://schemas.microsoft.com/office/drawing/2014/main" id="{143E23E3-DF47-9C61-B78E-C1A5E5668F2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dirty="0"/>
          </a:p>
        </p:txBody>
      </p:sp>
    </p:spTree>
    <p:extLst>
      <p:ext uri="{BB962C8B-B14F-4D97-AF65-F5344CB8AC3E}">
        <p14:creationId xmlns:p14="http://schemas.microsoft.com/office/powerpoint/2010/main" val="6759982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63F290D-2ED1-6BF0-843E-55716171F29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CB728C7-1165-4DBC-7FF2-BA4E60DC69F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ENHANCE / DISTRACT</a:t>
            </a:r>
            <a:endParaRPr sz="3900" dirty="0"/>
          </a:p>
        </p:txBody>
      </p:sp>
      <p:sp>
        <p:nvSpPr>
          <p:cNvPr id="127" name="Google Shape;127;g227a5b56a84_0_7">
            <a:extLst>
              <a:ext uri="{FF2B5EF4-FFF2-40B4-BE49-F238E27FC236}">
                <a16:creationId xmlns:a16="http://schemas.microsoft.com/office/drawing/2014/main" id="{F021B430-9485-CE6D-9F85-806CF5E6E748}"/>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50</a:t>
            </a:fld>
            <a:endParaRPr dirty="0"/>
          </a:p>
        </p:txBody>
      </p:sp>
      <p:graphicFrame>
        <p:nvGraphicFramePr>
          <p:cNvPr id="2" name="Content Placeholder 3">
            <a:extLst>
              <a:ext uri="{FF2B5EF4-FFF2-40B4-BE49-F238E27FC236}">
                <a16:creationId xmlns:a16="http://schemas.microsoft.com/office/drawing/2014/main" id="{1B171A78-4833-4465-280C-EB61F1C57C41}"/>
              </a:ext>
            </a:extLst>
          </p:cNvPr>
          <p:cNvGraphicFramePr>
            <a:graphicFrameLocks/>
          </p:cNvGraphicFramePr>
          <p:nvPr>
            <p:extLst>
              <p:ext uri="{D42A27DB-BD31-4B8C-83A1-F6EECF244321}">
                <p14:modId xmlns:p14="http://schemas.microsoft.com/office/powerpoint/2010/main" val="2165796709"/>
              </p:ext>
            </p:extLst>
          </p:nvPr>
        </p:nvGraphicFramePr>
        <p:xfrm>
          <a:off x="607193" y="1667193"/>
          <a:ext cx="11117909" cy="2017930"/>
        </p:xfrm>
        <a:graphic>
          <a:graphicData uri="http://schemas.openxmlformats.org/drawingml/2006/table">
            <a:tbl>
              <a:tblPr firstRow="1" bandRow="1">
                <a:tableStyleId>{5C22544A-7EE6-4342-B048-85BDC9FD1C3A}</a:tableStyleId>
              </a:tblPr>
              <a:tblGrid>
                <a:gridCol w="1837436">
                  <a:extLst>
                    <a:ext uri="{9D8B030D-6E8A-4147-A177-3AD203B41FA5}">
                      <a16:colId xmlns:a16="http://schemas.microsoft.com/office/drawing/2014/main" val="930075286"/>
                    </a:ext>
                  </a:extLst>
                </a:gridCol>
                <a:gridCol w="4330905">
                  <a:extLst>
                    <a:ext uri="{9D8B030D-6E8A-4147-A177-3AD203B41FA5}">
                      <a16:colId xmlns:a16="http://schemas.microsoft.com/office/drawing/2014/main" val="2089357008"/>
                    </a:ext>
                  </a:extLst>
                </a:gridCol>
                <a:gridCol w="4949568">
                  <a:extLst>
                    <a:ext uri="{9D8B030D-6E8A-4147-A177-3AD203B41FA5}">
                      <a16:colId xmlns:a16="http://schemas.microsoft.com/office/drawing/2014/main" val="3842412944"/>
                    </a:ext>
                  </a:extLst>
                </a:gridCol>
              </a:tblGrid>
              <a:tr h="0">
                <a:tc>
                  <a:txBody>
                    <a:bodyPr/>
                    <a:lstStyle/>
                    <a:p>
                      <a:r>
                        <a:rPr lang="en-US" dirty="0">
                          <a:latin typeface="Cambria" panose="02040503050406030204" pitchFamily="18" charset="0"/>
                          <a:ea typeface="Cambria" panose="02040503050406030204" pitchFamily="18" charset="0"/>
                        </a:rPr>
                        <a:t>Name</a:t>
                      </a:r>
                    </a:p>
                  </a:txBody>
                  <a:tcPr/>
                </a:tc>
                <a:tc>
                  <a:txBody>
                    <a:bodyPr/>
                    <a:lstStyle/>
                    <a:p>
                      <a:r>
                        <a:rPr lang="en-US" dirty="0">
                          <a:latin typeface="Cambria" panose="02040503050406030204" pitchFamily="18" charset="0"/>
                          <a:ea typeface="Cambria" panose="02040503050406030204" pitchFamily="18" charset="0"/>
                        </a:rPr>
                        <a:t>Definition</a:t>
                      </a:r>
                    </a:p>
                  </a:txBody>
                  <a:tcPr/>
                </a:tc>
                <a:tc>
                  <a:txBody>
                    <a:bodyPr/>
                    <a:lstStyle/>
                    <a:p>
                      <a:r>
                        <a:rPr lang="en-US" dirty="0">
                          <a:latin typeface="Cambria" panose="02040503050406030204" pitchFamily="18" charset="0"/>
                          <a:ea typeface="Cambria" panose="02040503050406030204" pitchFamily="18" charset="0"/>
                        </a:rPr>
                        <a:t>Detect</a:t>
                      </a:r>
                    </a:p>
                  </a:txBody>
                  <a:tcPr/>
                </a:tc>
                <a:extLst>
                  <a:ext uri="{0D108BD9-81ED-4DB2-BD59-A6C34878D82A}">
                    <a16:rowId xmlns:a16="http://schemas.microsoft.com/office/drawing/2014/main" val="304493258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Enhance</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Target: Agents per TOG Community</a:t>
                      </a:r>
                    </a:p>
                    <a:p>
                      <a:r>
                        <a:rPr lang="en-US" sz="1200" b="1" dirty="0">
                          <a:latin typeface="Cambria" panose="02040503050406030204" pitchFamily="18" charset="0"/>
                          <a:ea typeface="Cambria" panose="02040503050406030204" pitchFamily="18" charset="0"/>
                        </a:rPr>
                        <a:t>Measures: Proportional change of concept usage of Defining Concepts (concepts found in both time 1 and time 2</a:t>
                      </a:r>
                    </a:p>
                    <a:p>
                      <a:r>
                        <a:rPr lang="en-US" sz="1200" b="1" dirty="0">
                          <a:latin typeface="Cambria" panose="02040503050406030204" pitchFamily="18" charset="0"/>
                          <a:ea typeface="Cambria" panose="02040503050406030204" pitchFamily="18" charset="0"/>
                        </a:rPr>
                        <a:t>Network(s): Concept x Concept (Agents in TOG)</a:t>
                      </a:r>
                    </a:p>
                    <a:p>
                      <a:r>
                        <a:rPr lang="en-US" sz="1200" b="1" dirty="0">
                          <a:latin typeface="Cambria" panose="02040503050406030204" pitchFamily="18" charset="0"/>
                          <a:ea typeface="Cambria" panose="02040503050406030204" pitchFamily="18" charset="0"/>
                        </a:rPr>
                        <a:t>Indicator: Increase or stable proportional usage</a:t>
                      </a:r>
                    </a:p>
                  </a:txBody>
                  <a:tcPr/>
                </a:tc>
                <a:extLst>
                  <a:ext uri="{0D108BD9-81ED-4DB2-BD59-A6C34878D82A}">
                    <a16:rowId xmlns:a16="http://schemas.microsoft.com/office/drawing/2014/main" val="1855960696"/>
                  </a:ext>
                </a:extLst>
              </a:tr>
              <a:tr h="707290">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Distract</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pPr marL="0" marR="0">
                        <a:spcBef>
                          <a:spcPts val="0"/>
                        </a:spcBef>
                        <a:spcAft>
                          <a:spcPts val="0"/>
                        </a:spcAft>
                      </a:pPr>
                      <a:r>
                        <a:rPr lang="en-US" sz="1200" dirty="0">
                          <a:effectLst/>
                          <a:latin typeface="Cambria" panose="02040503050406030204" pitchFamily="18" charset="0"/>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Cambria" panose="02040503050406030204" pitchFamily="18" charset="0"/>
                        <a:ea typeface="Cambria" panose="02040503050406030204" pitchFamily="18" charset="0"/>
                        <a:cs typeface="Times New Roman" panose="02020603050405020304" pitchFamily="18" charset="0"/>
                      </a:endParaRPr>
                    </a:p>
                  </a:txBody>
                  <a:tcPr marL="35377" marR="35377" marT="0" marB="0"/>
                </a:tc>
                <a:tc>
                  <a:txBody>
                    <a:bodyPr/>
                    <a:lstStyle/>
                    <a:p>
                      <a:r>
                        <a:rPr lang="en-US" sz="1200" b="1" dirty="0">
                          <a:latin typeface="Cambria" panose="02040503050406030204" pitchFamily="18" charset="0"/>
                          <a:ea typeface="Cambria" panose="02040503050406030204" pitchFamily="18" charset="0"/>
                        </a:rPr>
                        <a:t>Indicator: Decrease of proportional usage</a:t>
                      </a:r>
                    </a:p>
                  </a:txBody>
                  <a:tcPr/>
                </a:tc>
                <a:extLst>
                  <a:ext uri="{0D108BD9-81ED-4DB2-BD59-A6C34878D82A}">
                    <a16:rowId xmlns:a16="http://schemas.microsoft.com/office/drawing/2014/main" val="1649726238"/>
                  </a:ext>
                </a:extLst>
              </a:tr>
            </a:tbl>
          </a:graphicData>
        </a:graphic>
      </p:graphicFrame>
      <p:sp>
        <p:nvSpPr>
          <p:cNvPr id="26" name="Pentagon 25">
            <a:extLst>
              <a:ext uri="{FF2B5EF4-FFF2-40B4-BE49-F238E27FC236}">
                <a16:creationId xmlns:a16="http://schemas.microsoft.com/office/drawing/2014/main" id="{88AB6B4A-68A4-3204-6B59-798FC3D934F5}"/>
              </a:ext>
            </a:extLst>
          </p:cNvPr>
          <p:cNvSpPr/>
          <p:nvPr/>
        </p:nvSpPr>
        <p:spPr>
          <a:xfrm>
            <a:off x="806436" y="500221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7" name="Pentagon 26">
            <a:extLst>
              <a:ext uri="{FF2B5EF4-FFF2-40B4-BE49-F238E27FC236}">
                <a16:creationId xmlns:a16="http://schemas.microsoft.com/office/drawing/2014/main" id="{777B3BB8-7B68-B43D-A8FA-31FBB6B20334}"/>
              </a:ext>
            </a:extLst>
          </p:cNvPr>
          <p:cNvSpPr/>
          <p:nvPr/>
        </p:nvSpPr>
        <p:spPr>
          <a:xfrm>
            <a:off x="1522823" y="5002212"/>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8" name="Pentagon 27">
            <a:extLst>
              <a:ext uri="{FF2B5EF4-FFF2-40B4-BE49-F238E27FC236}">
                <a16:creationId xmlns:a16="http://schemas.microsoft.com/office/drawing/2014/main" id="{F1F56612-F253-A810-9C7E-C65E54D16EF8}"/>
              </a:ext>
            </a:extLst>
          </p:cNvPr>
          <p:cNvSpPr/>
          <p:nvPr/>
        </p:nvSpPr>
        <p:spPr>
          <a:xfrm>
            <a:off x="1168198" y="5606370"/>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29" name="Straight Connector 28">
            <a:extLst>
              <a:ext uri="{FF2B5EF4-FFF2-40B4-BE49-F238E27FC236}">
                <a16:creationId xmlns:a16="http://schemas.microsoft.com/office/drawing/2014/main" id="{500E485C-4F03-B126-C177-507677C94BDA}"/>
              </a:ext>
            </a:extLst>
          </p:cNvPr>
          <p:cNvCxnSpPr>
            <a:cxnSpLocks/>
            <a:stCxn id="28" idx="1"/>
            <a:endCxn id="26" idx="3"/>
          </p:cNvCxnSpPr>
          <p:nvPr/>
        </p:nvCxnSpPr>
        <p:spPr>
          <a:xfrm flipH="1" flipV="1">
            <a:off x="989316" y="5350554"/>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21E5F9D1-00CF-19CA-F1F5-CC96D46DA958}"/>
              </a:ext>
            </a:extLst>
          </p:cNvPr>
          <p:cNvCxnSpPr>
            <a:cxnSpLocks/>
            <a:stCxn id="27" idx="1"/>
            <a:endCxn id="26" idx="5"/>
          </p:cNvCxnSpPr>
          <p:nvPr/>
        </p:nvCxnSpPr>
        <p:spPr>
          <a:xfrm flipH="1">
            <a:off x="1172195" y="5135266"/>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33" name="Pentagon 32">
            <a:extLst>
              <a:ext uri="{FF2B5EF4-FFF2-40B4-BE49-F238E27FC236}">
                <a16:creationId xmlns:a16="http://schemas.microsoft.com/office/drawing/2014/main" id="{BB83DFCB-105F-8D2D-5110-E15F206C0F61}"/>
              </a:ext>
            </a:extLst>
          </p:cNvPr>
          <p:cNvSpPr/>
          <p:nvPr/>
        </p:nvSpPr>
        <p:spPr>
          <a:xfrm>
            <a:off x="2652790" y="5041639"/>
            <a:ext cx="458086" cy="43627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35" name="Pentagon 34">
            <a:extLst>
              <a:ext uri="{FF2B5EF4-FFF2-40B4-BE49-F238E27FC236}">
                <a16:creationId xmlns:a16="http://schemas.microsoft.com/office/drawing/2014/main" id="{C15198CC-B836-178C-4AD7-A911D9B94AEF}"/>
              </a:ext>
            </a:extLst>
          </p:cNvPr>
          <p:cNvSpPr/>
          <p:nvPr/>
        </p:nvSpPr>
        <p:spPr>
          <a:xfrm>
            <a:off x="3406781" y="5077451"/>
            <a:ext cx="440610" cy="419629"/>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36" name="Pentagon 35">
            <a:extLst>
              <a:ext uri="{FF2B5EF4-FFF2-40B4-BE49-F238E27FC236}">
                <a16:creationId xmlns:a16="http://schemas.microsoft.com/office/drawing/2014/main" id="{0C6C44FA-74FB-20F5-3D7C-D0A2EF8B8C9E}"/>
              </a:ext>
            </a:extLst>
          </p:cNvPr>
          <p:cNvSpPr/>
          <p:nvPr/>
        </p:nvSpPr>
        <p:spPr>
          <a:xfrm>
            <a:off x="3052156" y="5681610"/>
            <a:ext cx="440609" cy="419628"/>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37" name="Straight Connector 36">
            <a:extLst>
              <a:ext uri="{FF2B5EF4-FFF2-40B4-BE49-F238E27FC236}">
                <a16:creationId xmlns:a16="http://schemas.microsoft.com/office/drawing/2014/main" id="{FBA70BF9-9560-C466-6251-4B833DFAE2DC}"/>
              </a:ext>
            </a:extLst>
          </p:cNvPr>
          <p:cNvCxnSpPr>
            <a:cxnSpLocks/>
            <a:stCxn id="36" idx="1"/>
            <a:endCxn id="33" idx="3"/>
          </p:cNvCxnSpPr>
          <p:nvPr/>
        </p:nvCxnSpPr>
        <p:spPr>
          <a:xfrm flipH="1" flipV="1">
            <a:off x="2881833" y="5477911"/>
            <a:ext cx="170323" cy="363982"/>
          </a:xfrm>
          <a:prstGeom prst="line">
            <a:avLst/>
          </a:prstGeom>
          <a:ln w="28575"/>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12942AC2-55C5-1CF6-93E4-C25AC3C2407F}"/>
              </a:ext>
            </a:extLst>
          </p:cNvPr>
          <p:cNvCxnSpPr>
            <a:cxnSpLocks/>
            <a:stCxn id="35" idx="1"/>
            <a:endCxn id="33" idx="5"/>
          </p:cNvCxnSpPr>
          <p:nvPr/>
        </p:nvCxnSpPr>
        <p:spPr>
          <a:xfrm flipH="1" flipV="1">
            <a:off x="3110876" y="5208280"/>
            <a:ext cx="295905" cy="29455"/>
          </a:xfrm>
          <a:prstGeom prst="line">
            <a:avLst/>
          </a:prstGeom>
          <a:ln w="28575"/>
        </p:spPr>
        <p:style>
          <a:lnRef idx="1">
            <a:schemeClr val="dk1"/>
          </a:lnRef>
          <a:fillRef idx="0">
            <a:schemeClr val="dk1"/>
          </a:fillRef>
          <a:effectRef idx="0">
            <a:schemeClr val="dk1"/>
          </a:effectRef>
          <a:fontRef idx="minor">
            <a:schemeClr val="tx1"/>
          </a:fontRef>
        </p:style>
      </p:cxnSp>
      <p:sp>
        <p:nvSpPr>
          <p:cNvPr id="39" name="Pentagon 38">
            <a:extLst>
              <a:ext uri="{FF2B5EF4-FFF2-40B4-BE49-F238E27FC236}">
                <a16:creationId xmlns:a16="http://schemas.microsoft.com/office/drawing/2014/main" id="{41521432-8B84-501D-0E6A-698C61A62661}"/>
              </a:ext>
            </a:extLst>
          </p:cNvPr>
          <p:cNvSpPr/>
          <p:nvPr/>
        </p:nvSpPr>
        <p:spPr>
          <a:xfrm>
            <a:off x="4308015" y="5689434"/>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40" name="Straight Connector 39">
            <a:extLst>
              <a:ext uri="{FF2B5EF4-FFF2-40B4-BE49-F238E27FC236}">
                <a16:creationId xmlns:a16="http://schemas.microsoft.com/office/drawing/2014/main" id="{95E724C4-E741-0398-D9EE-AEE80C0638FD}"/>
              </a:ext>
            </a:extLst>
          </p:cNvPr>
          <p:cNvCxnSpPr>
            <a:cxnSpLocks/>
            <a:stCxn id="35" idx="4"/>
            <a:endCxn id="39" idx="1"/>
          </p:cNvCxnSpPr>
          <p:nvPr/>
        </p:nvCxnSpPr>
        <p:spPr>
          <a:xfrm>
            <a:off x="3763242" y="5497079"/>
            <a:ext cx="544773" cy="325409"/>
          </a:xfrm>
          <a:prstGeom prst="line">
            <a:avLst/>
          </a:prstGeom>
          <a:ln w="28575"/>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E0627C9F-DE1E-9606-0E4B-AD2BB438D2A2}"/>
              </a:ext>
            </a:extLst>
          </p:cNvPr>
          <p:cNvCxnSpPr>
            <a:cxnSpLocks/>
            <a:stCxn id="35" idx="5"/>
            <a:endCxn id="79" idx="1"/>
          </p:cNvCxnSpPr>
          <p:nvPr/>
        </p:nvCxnSpPr>
        <p:spPr>
          <a:xfrm flipV="1">
            <a:off x="3847391" y="5025515"/>
            <a:ext cx="503016" cy="212220"/>
          </a:xfrm>
          <a:prstGeom prst="line">
            <a:avLst/>
          </a:prstGeom>
          <a:ln w="28575"/>
        </p:spPr>
        <p:style>
          <a:lnRef idx="1">
            <a:schemeClr val="dk1"/>
          </a:lnRef>
          <a:fillRef idx="0">
            <a:schemeClr val="dk1"/>
          </a:fillRef>
          <a:effectRef idx="0">
            <a:schemeClr val="dk1"/>
          </a:effectRef>
          <a:fontRef idx="minor">
            <a:schemeClr val="tx1"/>
          </a:fontRef>
        </p:style>
      </p:cxnSp>
      <p:cxnSp>
        <p:nvCxnSpPr>
          <p:cNvPr id="43" name="Straight Connector 42">
            <a:extLst>
              <a:ext uri="{FF2B5EF4-FFF2-40B4-BE49-F238E27FC236}">
                <a16:creationId xmlns:a16="http://schemas.microsoft.com/office/drawing/2014/main" id="{871F55B1-DBD8-93B5-4C58-1191031C1B76}"/>
              </a:ext>
            </a:extLst>
          </p:cNvPr>
          <p:cNvCxnSpPr>
            <a:cxnSpLocks/>
            <a:stCxn id="36" idx="5"/>
            <a:endCxn id="35" idx="3"/>
          </p:cNvCxnSpPr>
          <p:nvPr/>
        </p:nvCxnSpPr>
        <p:spPr>
          <a:xfrm flipV="1">
            <a:off x="3492765" y="5497080"/>
            <a:ext cx="134321" cy="344813"/>
          </a:xfrm>
          <a:prstGeom prst="line">
            <a:avLst/>
          </a:prstGeom>
          <a:ln w="28575"/>
        </p:spPr>
        <p:style>
          <a:lnRef idx="1">
            <a:schemeClr val="dk1"/>
          </a:lnRef>
          <a:fillRef idx="0">
            <a:schemeClr val="dk1"/>
          </a:fillRef>
          <a:effectRef idx="0">
            <a:schemeClr val="dk1"/>
          </a:effectRef>
          <a:fontRef idx="minor">
            <a:schemeClr val="tx1"/>
          </a:fontRef>
        </p:style>
      </p:cxnSp>
      <p:sp>
        <p:nvSpPr>
          <p:cNvPr id="4" name="Rectangle 3">
            <a:extLst>
              <a:ext uri="{FF2B5EF4-FFF2-40B4-BE49-F238E27FC236}">
                <a16:creationId xmlns:a16="http://schemas.microsoft.com/office/drawing/2014/main" id="{E40B1845-20E8-E63C-3885-DF30DD291592}"/>
              </a:ext>
            </a:extLst>
          </p:cNvPr>
          <p:cNvSpPr/>
          <p:nvPr/>
        </p:nvSpPr>
        <p:spPr>
          <a:xfrm>
            <a:off x="5804704" y="4331970"/>
            <a:ext cx="4227026"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6626FD86-E81E-8944-53DF-7730A54B0A29}"/>
              </a:ext>
            </a:extLst>
          </p:cNvPr>
          <p:cNvCxnSpPr>
            <a:cxnSpLocks/>
          </p:cNvCxnSpPr>
          <p:nvPr/>
        </p:nvCxnSpPr>
        <p:spPr>
          <a:xfrm>
            <a:off x="7504526" y="433197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7" name="Pentagon 6">
            <a:extLst>
              <a:ext uri="{FF2B5EF4-FFF2-40B4-BE49-F238E27FC236}">
                <a16:creationId xmlns:a16="http://schemas.microsoft.com/office/drawing/2014/main" id="{0DCD5CB1-C549-4251-BB85-0B36450215A4}"/>
              </a:ext>
            </a:extLst>
          </p:cNvPr>
          <p:cNvSpPr/>
          <p:nvPr/>
        </p:nvSpPr>
        <p:spPr>
          <a:xfrm>
            <a:off x="5908230" y="4916025"/>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 name="Pentagon 7">
            <a:extLst>
              <a:ext uri="{FF2B5EF4-FFF2-40B4-BE49-F238E27FC236}">
                <a16:creationId xmlns:a16="http://schemas.microsoft.com/office/drawing/2014/main" id="{2D0190D1-D727-0742-A05A-2DA73B658C78}"/>
              </a:ext>
            </a:extLst>
          </p:cNvPr>
          <p:cNvSpPr/>
          <p:nvPr/>
        </p:nvSpPr>
        <p:spPr>
          <a:xfrm>
            <a:off x="6624617" y="4916025"/>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 name="Pentagon 8">
            <a:extLst>
              <a:ext uri="{FF2B5EF4-FFF2-40B4-BE49-F238E27FC236}">
                <a16:creationId xmlns:a16="http://schemas.microsoft.com/office/drawing/2014/main" id="{932C55EE-254F-4818-C85E-885BA02BE02D}"/>
              </a:ext>
            </a:extLst>
          </p:cNvPr>
          <p:cNvSpPr/>
          <p:nvPr/>
        </p:nvSpPr>
        <p:spPr>
          <a:xfrm>
            <a:off x="6269992" y="5520183"/>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0" name="Straight Connector 9">
            <a:extLst>
              <a:ext uri="{FF2B5EF4-FFF2-40B4-BE49-F238E27FC236}">
                <a16:creationId xmlns:a16="http://schemas.microsoft.com/office/drawing/2014/main" id="{8DB91A1A-9CE9-080F-8C7E-501A651538C2}"/>
              </a:ext>
            </a:extLst>
          </p:cNvPr>
          <p:cNvCxnSpPr>
            <a:cxnSpLocks/>
            <a:stCxn id="9" idx="1"/>
            <a:endCxn id="7" idx="3"/>
          </p:cNvCxnSpPr>
          <p:nvPr/>
        </p:nvCxnSpPr>
        <p:spPr>
          <a:xfrm flipH="1" flipV="1">
            <a:off x="6091110" y="5264367"/>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2BC1DB4C-5133-AAB2-3B16-746C952D35EF}"/>
              </a:ext>
            </a:extLst>
          </p:cNvPr>
          <p:cNvCxnSpPr>
            <a:cxnSpLocks/>
            <a:stCxn id="9" idx="5"/>
            <a:endCxn id="8" idx="3"/>
          </p:cNvCxnSpPr>
          <p:nvPr/>
        </p:nvCxnSpPr>
        <p:spPr>
          <a:xfrm flipV="1">
            <a:off x="6635751" y="5264367"/>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3EF4D323-AF5D-CB01-82AE-B62B20EAF634}"/>
              </a:ext>
            </a:extLst>
          </p:cNvPr>
          <p:cNvCxnSpPr>
            <a:cxnSpLocks/>
            <a:stCxn id="8" idx="1"/>
            <a:endCxn id="7" idx="5"/>
          </p:cNvCxnSpPr>
          <p:nvPr/>
        </p:nvCxnSpPr>
        <p:spPr>
          <a:xfrm flipH="1">
            <a:off x="6273989" y="5049079"/>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13" name="Pentagon 12">
            <a:extLst>
              <a:ext uri="{FF2B5EF4-FFF2-40B4-BE49-F238E27FC236}">
                <a16:creationId xmlns:a16="http://schemas.microsoft.com/office/drawing/2014/main" id="{2163E9BB-929C-D6F2-3375-E0C0FA8914A3}"/>
              </a:ext>
            </a:extLst>
          </p:cNvPr>
          <p:cNvSpPr/>
          <p:nvPr/>
        </p:nvSpPr>
        <p:spPr>
          <a:xfrm>
            <a:off x="7765873" y="4973918"/>
            <a:ext cx="284771" cy="27121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14" name="Pentagon 13">
            <a:extLst>
              <a:ext uri="{FF2B5EF4-FFF2-40B4-BE49-F238E27FC236}">
                <a16:creationId xmlns:a16="http://schemas.microsoft.com/office/drawing/2014/main" id="{2A956762-4CE9-ACDA-54D6-DE5E06C92930}"/>
              </a:ext>
            </a:extLst>
          </p:cNvPr>
          <p:cNvSpPr/>
          <p:nvPr/>
        </p:nvSpPr>
        <p:spPr>
          <a:xfrm>
            <a:off x="8561179" y="5049078"/>
            <a:ext cx="286840" cy="27318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15" name="Pentagon 14">
            <a:extLst>
              <a:ext uri="{FF2B5EF4-FFF2-40B4-BE49-F238E27FC236}">
                <a16:creationId xmlns:a16="http://schemas.microsoft.com/office/drawing/2014/main" id="{31C9A155-21B4-BBD3-A7DF-065C9858972B}"/>
              </a:ext>
            </a:extLst>
          </p:cNvPr>
          <p:cNvSpPr/>
          <p:nvPr/>
        </p:nvSpPr>
        <p:spPr>
          <a:xfrm>
            <a:off x="8127635" y="5578076"/>
            <a:ext cx="284771" cy="271211"/>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18" name="Straight Connector 17">
            <a:extLst>
              <a:ext uri="{FF2B5EF4-FFF2-40B4-BE49-F238E27FC236}">
                <a16:creationId xmlns:a16="http://schemas.microsoft.com/office/drawing/2014/main" id="{0AE4D07C-C734-B514-4BC7-DE688AB3ACEF}"/>
              </a:ext>
            </a:extLst>
          </p:cNvPr>
          <p:cNvCxnSpPr>
            <a:cxnSpLocks/>
            <a:stCxn id="15" idx="5"/>
            <a:endCxn id="14" idx="3"/>
          </p:cNvCxnSpPr>
          <p:nvPr/>
        </p:nvCxnSpPr>
        <p:spPr>
          <a:xfrm flipV="1">
            <a:off x="8412406" y="5322259"/>
            <a:ext cx="292193" cy="359410"/>
          </a:xfrm>
          <a:prstGeom prst="line">
            <a:avLst/>
          </a:prstGeom>
          <a:ln w="9525"/>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BF382C1A-88A9-ED8C-5069-F72DDB486F2A}"/>
              </a:ext>
            </a:extLst>
          </p:cNvPr>
          <p:cNvCxnSpPr>
            <a:cxnSpLocks/>
            <a:stCxn id="14" idx="1"/>
            <a:endCxn id="13" idx="5"/>
          </p:cNvCxnSpPr>
          <p:nvPr/>
        </p:nvCxnSpPr>
        <p:spPr>
          <a:xfrm flipH="1" flipV="1">
            <a:off x="8050644" y="5077511"/>
            <a:ext cx="510535" cy="75913"/>
          </a:xfrm>
          <a:prstGeom prst="line">
            <a:avLst/>
          </a:prstGeom>
          <a:ln w="9525"/>
        </p:spPr>
        <p:style>
          <a:lnRef idx="1">
            <a:schemeClr val="dk1"/>
          </a:lnRef>
          <a:fillRef idx="0">
            <a:schemeClr val="dk1"/>
          </a:fillRef>
          <a:effectRef idx="0">
            <a:schemeClr val="dk1"/>
          </a:effectRef>
          <a:fontRef idx="minor">
            <a:schemeClr val="tx1"/>
          </a:fontRef>
        </p:style>
      </p:cxnSp>
      <p:sp>
        <p:nvSpPr>
          <p:cNvPr id="20" name="Pentagon 19">
            <a:extLst>
              <a:ext uri="{FF2B5EF4-FFF2-40B4-BE49-F238E27FC236}">
                <a16:creationId xmlns:a16="http://schemas.microsoft.com/office/drawing/2014/main" id="{442029C2-259A-A070-D910-48B973C768CE}"/>
              </a:ext>
            </a:extLst>
          </p:cNvPr>
          <p:cNvSpPr/>
          <p:nvPr/>
        </p:nvSpPr>
        <p:spPr>
          <a:xfrm>
            <a:off x="9458780" y="4730993"/>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cxnSp>
        <p:nvCxnSpPr>
          <p:cNvPr id="22" name="Straight Connector 21">
            <a:extLst>
              <a:ext uri="{FF2B5EF4-FFF2-40B4-BE49-F238E27FC236}">
                <a16:creationId xmlns:a16="http://schemas.microsoft.com/office/drawing/2014/main" id="{A186B265-4C9A-6A8E-2A5D-7AF9F5625F63}"/>
              </a:ext>
            </a:extLst>
          </p:cNvPr>
          <p:cNvCxnSpPr>
            <a:cxnSpLocks/>
            <a:stCxn id="14" idx="5"/>
            <a:endCxn id="20" idx="1"/>
          </p:cNvCxnSpPr>
          <p:nvPr/>
        </p:nvCxnSpPr>
        <p:spPr>
          <a:xfrm flipV="1">
            <a:off x="8848019" y="4864047"/>
            <a:ext cx="610761" cy="289377"/>
          </a:xfrm>
          <a:prstGeom prst="line">
            <a:avLst/>
          </a:prstGeom>
          <a:ln w="28575"/>
        </p:spPr>
        <p:style>
          <a:lnRef idx="1">
            <a:schemeClr val="dk1"/>
          </a:lnRef>
          <a:fillRef idx="0">
            <a:schemeClr val="dk1"/>
          </a:fillRef>
          <a:effectRef idx="0">
            <a:schemeClr val="dk1"/>
          </a:effectRef>
          <a:fontRef idx="minor">
            <a:schemeClr val="tx1"/>
          </a:fontRef>
        </p:style>
      </p:cxnSp>
      <p:sp>
        <p:nvSpPr>
          <p:cNvPr id="23" name="Pentagon 22">
            <a:extLst>
              <a:ext uri="{FF2B5EF4-FFF2-40B4-BE49-F238E27FC236}">
                <a16:creationId xmlns:a16="http://schemas.microsoft.com/office/drawing/2014/main" id="{6171539A-8859-A645-1079-1B7D252427A1}"/>
              </a:ext>
            </a:extLst>
          </p:cNvPr>
          <p:cNvSpPr/>
          <p:nvPr/>
        </p:nvSpPr>
        <p:spPr>
          <a:xfrm>
            <a:off x="9282940" y="5505345"/>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t>
            </a:r>
          </a:p>
        </p:txBody>
      </p:sp>
      <p:cxnSp>
        <p:nvCxnSpPr>
          <p:cNvPr id="24" name="Straight Connector 23">
            <a:extLst>
              <a:ext uri="{FF2B5EF4-FFF2-40B4-BE49-F238E27FC236}">
                <a16:creationId xmlns:a16="http://schemas.microsoft.com/office/drawing/2014/main" id="{91FA299F-0192-287D-F0C0-F022C5B3D409}"/>
              </a:ext>
            </a:extLst>
          </p:cNvPr>
          <p:cNvCxnSpPr>
            <a:cxnSpLocks/>
            <a:stCxn id="14" idx="4"/>
            <a:endCxn id="23" idx="1"/>
          </p:cNvCxnSpPr>
          <p:nvPr/>
        </p:nvCxnSpPr>
        <p:spPr>
          <a:xfrm>
            <a:off x="8793237" y="5322258"/>
            <a:ext cx="489703" cy="316141"/>
          </a:xfrm>
          <a:prstGeom prst="line">
            <a:avLst/>
          </a:prstGeom>
          <a:ln w="28575"/>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22E9E9C8-245E-865B-14DA-BB2AD6B199FC}"/>
              </a:ext>
            </a:extLst>
          </p:cNvPr>
          <p:cNvSpPr txBox="1"/>
          <p:nvPr/>
        </p:nvSpPr>
        <p:spPr>
          <a:xfrm>
            <a:off x="2652790" y="3789734"/>
            <a:ext cx="6721337" cy="430887"/>
          </a:xfrm>
          <a:prstGeom prst="rect">
            <a:avLst/>
          </a:prstGeom>
          <a:noFill/>
        </p:spPr>
        <p:txBody>
          <a:bodyPr wrap="square" rtlCol="0">
            <a:spAutoFit/>
          </a:bodyPr>
          <a:lstStyle/>
          <a:p>
            <a:r>
              <a:rPr lang="en-US" sz="1100" dirty="0"/>
              <a:t>Size of concept nodes are percentage of overall message activity per time. Therefore, we are looking for a decrease in relative percentage of A, B, or C -&gt; replaced by D and E. (Proportional change)</a:t>
            </a:r>
          </a:p>
        </p:txBody>
      </p:sp>
      <p:sp>
        <p:nvSpPr>
          <p:cNvPr id="49" name="TextBox 48">
            <a:extLst>
              <a:ext uri="{FF2B5EF4-FFF2-40B4-BE49-F238E27FC236}">
                <a16:creationId xmlns:a16="http://schemas.microsoft.com/office/drawing/2014/main" id="{919B6AC2-4AEC-5E87-D343-A0BF926C226C}"/>
              </a:ext>
            </a:extLst>
          </p:cNvPr>
          <p:cNvSpPr txBox="1"/>
          <p:nvPr/>
        </p:nvSpPr>
        <p:spPr>
          <a:xfrm>
            <a:off x="6217795" y="6460250"/>
            <a:ext cx="731290" cy="307777"/>
          </a:xfrm>
          <a:prstGeom prst="rect">
            <a:avLst/>
          </a:prstGeom>
          <a:noFill/>
        </p:spPr>
        <p:txBody>
          <a:bodyPr wrap="none" rtlCol="0">
            <a:spAutoFit/>
          </a:bodyPr>
          <a:lstStyle/>
          <a:p>
            <a:pPr algn="ctr"/>
            <a:r>
              <a:rPr lang="en-US" dirty="0"/>
              <a:t>Time 1</a:t>
            </a:r>
          </a:p>
        </p:txBody>
      </p:sp>
      <p:sp>
        <p:nvSpPr>
          <p:cNvPr id="50" name="TextBox 49">
            <a:extLst>
              <a:ext uri="{FF2B5EF4-FFF2-40B4-BE49-F238E27FC236}">
                <a16:creationId xmlns:a16="http://schemas.microsoft.com/office/drawing/2014/main" id="{03834AAB-1E5C-023C-6A6E-B53FA18AE0BB}"/>
              </a:ext>
            </a:extLst>
          </p:cNvPr>
          <p:cNvSpPr txBox="1"/>
          <p:nvPr/>
        </p:nvSpPr>
        <p:spPr>
          <a:xfrm>
            <a:off x="8482260" y="6440082"/>
            <a:ext cx="731290" cy="307777"/>
          </a:xfrm>
          <a:prstGeom prst="rect">
            <a:avLst/>
          </a:prstGeom>
          <a:noFill/>
        </p:spPr>
        <p:txBody>
          <a:bodyPr wrap="none" rtlCol="0">
            <a:spAutoFit/>
          </a:bodyPr>
          <a:lstStyle/>
          <a:p>
            <a:pPr algn="ctr"/>
            <a:r>
              <a:rPr lang="en-US" dirty="0"/>
              <a:t>Time 2</a:t>
            </a:r>
          </a:p>
        </p:txBody>
      </p:sp>
      <p:cxnSp>
        <p:nvCxnSpPr>
          <p:cNvPr id="52" name="Straight Connector 51">
            <a:extLst>
              <a:ext uri="{FF2B5EF4-FFF2-40B4-BE49-F238E27FC236}">
                <a16:creationId xmlns:a16="http://schemas.microsoft.com/office/drawing/2014/main" id="{04CFF890-7AAD-36D8-EB56-AE0E9F4022C0}"/>
              </a:ext>
            </a:extLst>
          </p:cNvPr>
          <p:cNvCxnSpPr>
            <a:cxnSpLocks/>
            <a:stCxn id="28" idx="5"/>
            <a:endCxn id="27" idx="3"/>
          </p:cNvCxnSpPr>
          <p:nvPr/>
        </p:nvCxnSpPr>
        <p:spPr>
          <a:xfrm flipV="1">
            <a:off x="1533957" y="5350554"/>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76" name="Straight Connector 75">
            <a:extLst>
              <a:ext uri="{FF2B5EF4-FFF2-40B4-BE49-F238E27FC236}">
                <a16:creationId xmlns:a16="http://schemas.microsoft.com/office/drawing/2014/main" id="{C1A7702F-ED30-64CD-A7EF-3798214EB530}"/>
              </a:ext>
            </a:extLst>
          </p:cNvPr>
          <p:cNvCxnSpPr>
            <a:cxnSpLocks/>
            <a:stCxn id="15" idx="1"/>
            <a:endCxn id="13" idx="3"/>
          </p:cNvCxnSpPr>
          <p:nvPr/>
        </p:nvCxnSpPr>
        <p:spPr>
          <a:xfrm flipH="1" flipV="1">
            <a:off x="7908259" y="5245129"/>
            <a:ext cx="219376" cy="436540"/>
          </a:xfrm>
          <a:prstGeom prst="line">
            <a:avLst/>
          </a:prstGeom>
          <a:ln w="9525"/>
        </p:spPr>
        <p:style>
          <a:lnRef idx="1">
            <a:schemeClr val="dk1"/>
          </a:lnRef>
          <a:fillRef idx="0">
            <a:schemeClr val="dk1"/>
          </a:fillRef>
          <a:effectRef idx="0">
            <a:schemeClr val="dk1"/>
          </a:effectRef>
          <a:fontRef idx="minor">
            <a:schemeClr val="tx1"/>
          </a:fontRef>
        </p:style>
      </p:cxnSp>
      <p:sp>
        <p:nvSpPr>
          <p:cNvPr id="79" name="Pentagon 78">
            <a:extLst>
              <a:ext uri="{FF2B5EF4-FFF2-40B4-BE49-F238E27FC236}">
                <a16:creationId xmlns:a16="http://schemas.microsoft.com/office/drawing/2014/main" id="{26F2F700-8F87-EAF0-D695-80A58CE06096}"/>
              </a:ext>
            </a:extLst>
          </p:cNvPr>
          <p:cNvSpPr/>
          <p:nvPr/>
        </p:nvSpPr>
        <p:spPr>
          <a:xfrm>
            <a:off x="4350407" y="4892461"/>
            <a:ext cx="365759" cy="348342"/>
          </a:xfrm>
          <a:prstGeom prst="pentagon">
            <a:avLst/>
          </a:prstGeom>
          <a:solidFill>
            <a:srgbClr val="0E57C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88" name="Rectangle 87">
            <a:extLst>
              <a:ext uri="{FF2B5EF4-FFF2-40B4-BE49-F238E27FC236}">
                <a16:creationId xmlns:a16="http://schemas.microsoft.com/office/drawing/2014/main" id="{9EB4995A-3C0D-EC34-F9DC-C94F01290F12}"/>
              </a:ext>
            </a:extLst>
          </p:cNvPr>
          <p:cNvSpPr/>
          <p:nvPr/>
        </p:nvSpPr>
        <p:spPr>
          <a:xfrm>
            <a:off x="492622" y="4331970"/>
            <a:ext cx="4646440" cy="21221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a:extLst>
              <a:ext uri="{FF2B5EF4-FFF2-40B4-BE49-F238E27FC236}">
                <a16:creationId xmlns:a16="http://schemas.microsoft.com/office/drawing/2014/main" id="{58980CFD-B94F-78EE-B551-2D3C2E608555}"/>
              </a:ext>
            </a:extLst>
          </p:cNvPr>
          <p:cNvCxnSpPr>
            <a:cxnSpLocks/>
          </p:cNvCxnSpPr>
          <p:nvPr/>
        </p:nvCxnSpPr>
        <p:spPr>
          <a:xfrm>
            <a:off x="2238444" y="4342830"/>
            <a:ext cx="0" cy="2122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BD3CF3D5-0385-7D65-F2EE-100262F293BE}"/>
              </a:ext>
            </a:extLst>
          </p:cNvPr>
          <p:cNvSpPr txBox="1"/>
          <p:nvPr/>
        </p:nvSpPr>
        <p:spPr>
          <a:xfrm>
            <a:off x="1022888" y="6446820"/>
            <a:ext cx="731290" cy="307777"/>
          </a:xfrm>
          <a:prstGeom prst="rect">
            <a:avLst/>
          </a:prstGeom>
          <a:noFill/>
        </p:spPr>
        <p:txBody>
          <a:bodyPr wrap="none" rtlCol="0">
            <a:spAutoFit/>
          </a:bodyPr>
          <a:lstStyle/>
          <a:p>
            <a:pPr algn="ctr"/>
            <a:r>
              <a:rPr lang="en-US" dirty="0"/>
              <a:t>Time 1</a:t>
            </a:r>
          </a:p>
        </p:txBody>
      </p:sp>
      <p:sp>
        <p:nvSpPr>
          <p:cNvPr id="91" name="TextBox 90">
            <a:extLst>
              <a:ext uri="{FF2B5EF4-FFF2-40B4-BE49-F238E27FC236}">
                <a16:creationId xmlns:a16="http://schemas.microsoft.com/office/drawing/2014/main" id="{BCF19CE1-1623-A2D5-B629-8C60D284A000}"/>
              </a:ext>
            </a:extLst>
          </p:cNvPr>
          <p:cNvSpPr txBox="1"/>
          <p:nvPr/>
        </p:nvSpPr>
        <p:spPr>
          <a:xfrm>
            <a:off x="3383233" y="6460251"/>
            <a:ext cx="731290" cy="307777"/>
          </a:xfrm>
          <a:prstGeom prst="rect">
            <a:avLst/>
          </a:prstGeom>
          <a:noFill/>
        </p:spPr>
        <p:txBody>
          <a:bodyPr wrap="none" rtlCol="0">
            <a:spAutoFit/>
          </a:bodyPr>
          <a:lstStyle/>
          <a:p>
            <a:pPr algn="ctr"/>
            <a:r>
              <a:rPr lang="en-US" dirty="0"/>
              <a:t>Time 2</a:t>
            </a:r>
          </a:p>
        </p:txBody>
      </p:sp>
      <p:grpSp>
        <p:nvGrpSpPr>
          <p:cNvPr id="92" name="Group 91">
            <a:extLst>
              <a:ext uri="{FF2B5EF4-FFF2-40B4-BE49-F238E27FC236}">
                <a16:creationId xmlns:a16="http://schemas.microsoft.com/office/drawing/2014/main" id="{651D9C27-010A-1A0E-8481-DF399699A1E0}"/>
              </a:ext>
            </a:extLst>
          </p:cNvPr>
          <p:cNvGrpSpPr/>
          <p:nvPr/>
        </p:nvGrpSpPr>
        <p:grpSpPr>
          <a:xfrm>
            <a:off x="10366601" y="4269802"/>
            <a:ext cx="1648208" cy="1280559"/>
            <a:chOff x="5122401" y="2917829"/>
            <a:chExt cx="1648208" cy="1280559"/>
          </a:xfrm>
        </p:grpSpPr>
        <p:sp>
          <p:nvSpPr>
            <p:cNvPr id="93" name="Pentagon 92">
              <a:extLst>
                <a:ext uri="{FF2B5EF4-FFF2-40B4-BE49-F238E27FC236}">
                  <a16:creationId xmlns:a16="http://schemas.microsoft.com/office/drawing/2014/main" id="{A78AB9ED-317E-C7AB-F58C-EF646D101A45}"/>
                </a:ext>
              </a:extLst>
            </p:cNvPr>
            <p:cNvSpPr/>
            <p:nvPr/>
          </p:nvSpPr>
          <p:spPr>
            <a:xfrm>
              <a:off x="5405432"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94" name="Pentagon 93">
              <a:extLst>
                <a:ext uri="{FF2B5EF4-FFF2-40B4-BE49-F238E27FC236}">
                  <a16:creationId xmlns:a16="http://schemas.microsoft.com/office/drawing/2014/main" id="{1580163C-0B67-C3E4-0071-78871BF12B40}"/>
                </a:ext>
              </a:extLst>
            </p:cNvPr>
            <p:cNvSpPr/>
            <p:nvPr/>
          </p:nvSpPr>
          <p:spPr>
            <a:xfrm>
              <a:off x="6121819" y="3245888"/>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95" name="Pentagon 94">
              <a:extLst>
                <a:ext uri="{FF2B5EF4-FFF2-40B4-BE49-F238E27FC236}">
                  <a16:creationId xmlns:a16="http://schemas.microsoft.com/office/drawing/2014/main" id="{4A6D783C-C70D-E296-80A3-B8955AA7C705}"/>
                </a:ext>
              </a:extLst>
            </p:cNvPr>
            <p:cNvSpPr/>
            <p:nvPr/>
          </p:nvSpPr>
          <p:spPr>
            <a:xfrm>
              <a:off x="5767194" y="3850046"/>
              <a:ext cx="365759" cy="348342"/>
            </a:xfrm>
            <a:prstGeom prst="pentagon">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t>
              </a:r>
            </a:p>
          </p:txBody>
        </p:sp>
        <p:cxnSp>
          <p:nvCxnSpPr>
            <p:cNvPr id="96" name="Straight Connector 95">
              <a:extLst>
                <a:ext uri="{FF2B5EF4-FFF2-40B4-BE49-F238E27FC236}">
                  <a16:creationId xmlns:a16="http://schemas.microsoft.com/office/drawing/2014/main" id="{387FDE63-80A3-726D-E258-87AC44388FDC}"/>
                </a:ext>
              </a:extLst>
            </p:cNvPr>
            <p:cNvCxnSpPr>
              <a:cxnSpLocks/>
              <a:stCxn id="95" idx="1"/>
              <a:endCxn id="93" idx="3"/>
            </p:cNvCxnSpPr>
            <p:nvPr/>
          </p:nvCxnSpPr>
          <p:spPr>
            <a:xfrm flipH="1" flipV="1">
              <a:off x="5588312" y="3594230"/>
              <a:ext cx="178882"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CC9D0131-42B9-16B7-5B8B-5BF38CB08DFC}"/>
                </a:ext>
              </a:extLst>
            </p:cNvPr>
            <p:cNvCxnSpPr>
              <a:cxnSpLocks/>
              <a:stCxn id="95" idx="5"/>
              <a:endCxn id="94" idx="3"/>
            </p:cNvCxnSpPr>
            <p:nvPr/>
          </p:nvCxnSpPr>
          <p:spPr>
            <a:xfrm flipV="1">
              <a:off x="6132953" y="3594230"/>
              <a:ext cx="171746" cy="388870"/>
            </a:xfrm>
            <a:prstGeom prst="line">
              <a:avLst/>
            </a:prstGeom>
            <a:ln w="28575"/>
          </p:spPr>
          <p:style>
            <a:lnRef idx="1">
              <a:schemeClr val="dk1"/>
            </a:lnRef>
            <a:fillRef idx="0">
              <a:schemeClr val="dk1"/>
            </a:fillRef>
            <a:effectRef idx="0">
              <a:schemeClr val="dk1"/>
            </a:effectRef>
            <a:fontRef idx="minor">
              <a:schemeClr val="tx1"/>
            </a:fontRef>
          </p:style>
        </p:cxnSp>
        <p:cxnSp>
          <p:nvCxnSpPr>
            <p:cNvPr id="98" name="Straight Connector 97">
              <a:extLst>
                <a:ext uri="{FF2B5EF4-FFF2-40B4-BE49-F238E27FC236}">
                  <a16:creationId xmlns:a16="http://schemas.microsoft.com/office/drawing/2014/main" id="{7509F28C-0012-219B-2DB9-C8CFC1CD751A}"/>
                </a:ext>
              </a:extLst>
            </p:cNvPr>
            <p:cNvCxnSpPr>
              <a:cxnSpLocks/>
              <a:stCxn id="94" idx="1"/>
              <a:endCxn id="93" idx="5"/>
            </p:cNvCxnSpPr>
            <p:nvPr/>
          </p:nvCxnSpPr>
          <p:spPr>
            <a:xfrm flipH="1">
              <a:off x="5771191" y="3378942"/>
              <a:ext cx="350628" cy="0"/>
            </a:xfrm>
            <a:prstGeom prst="line">
              <a:avLst/>
            </a:prstGeom>
            <a:ln w="28575"/>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315AB7A0-909C-A802-25DD-BC264B313AB6}"/>
                </a:ext>
              </a:extLst>
            </p:cNvPr>
            <p:cNvSpPr txBox="1"/>
            <p:nvPr/>
          </p:nvSpPr>
          <p:spPr>
            <a:xfrm>
              <a:off x="5122401" y="2917829"/>
              <a:ext cx="1648208" cy="307777"/>
            </a:xfrm>
            <a:prstGeom prst="rect">
              <a:avLst/>
            </a:prstGeom>
            <a:noFill/>
          </p:spPr>
          <p:txBody>
            <a:bodyPr wrap="none" rtlCol="0">
              <a:spAutoFit/>
            </a:bodyPr>
            <a:lstStyle/>
            <a:p>
              <a:r>
                <a:rPr lang="en-US" dirty="0"/>
                <a:t>Defining Concepts</a:t>
              </a:r>
            </a:p>
          </p:txBody>
        </p:sp>
      </p:grpSp>
    </p:spTree>
    <p:extLst>
      <p:ext uri="{BB962C8B-B14F-4D97-AF65-F5344CB8AC3E}">
        <p14:creationId xmlns:p14="http://schemas.microsoft.com/office/powerpoint/2010/main" val="685011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287AB68-51A4-2498-6D5D-CF0FE9A59F1F}"/>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C062F41-1FBB-FE81-4222-2B3B563CC54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ENHANCE / DISTRACT</a:t>
            </a:r>
            <a:endParaRPr sz="3900" dirty="0"/>
          </a:p>
        </p:txBody>
      </p:sp>
      <p:sp>
        <p:nvSpPr>
          <p:cNvPr id="127" name="Google Shape;127;g227a5b56a84_0_7">
            <a:extLst>
              <a:ext uri="{FF2B5EF4-FFF2-40B4-BE49-F238E27FC236}">
                <a16:creationId xmlns:a16="http://schemas.microsoft.com/office/drawing/2014/main" id="{912B20C5-B14A-1DAB-9C40-1744AFBE76DE}"/>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51</a:t>
            </a:fld>
            <a:endParaRPr dirty="0"/>
          </a:p>
        </p:txBody>
      </p:sp>
      <p:pic>
        <p:nvPicPr>
          <p:cNvPr id="33" name="Picture 32" descr="A chart of a graph&#10;&#10;Description automatically generated with medium confidence">
            <a:extLst>
              <a:ext uri="{FF2B5EF4-FFF2-40B4-BE49-F238E27FC236}">
                <a16:creationId xmlns:a16="http://schemas.microsoft.com/office/drawing/2014/main" id="{6AF33D3B-5FC6-F658-89F8-67347A8FB94B}"/>
              </a:ext>
            </a:extLst>
          </p:cNvPr>
          <p:cNvPicPr>
            <a:picLocks noChangeAspect="1"/>
          </p:cNvPicPr>
          <p:nvPr/>
        </p:nvPicPr>
        <p:blipFill>
          <a:blip r:embed="rId3"/>
          <a:stretch>
            <a:fillRect/>
          </a:stretch>
        </p:blipFill>
        <p:spPr>
          <a:xfrm>
            <a:off x="883424" y="1641588"/>
            <a:ext cx="8865020" cy="5216412"/>
          </a:xfrm>
          <a:prstGeom prst="rect">
            <a:avLst/>
          </a:prstGeom>
        </p:spPr>
      </p:pic>
    </p:spTree>
    <p:extLst>
      <p:ext uri="{BB962C8B-B14F-4D97-AF65-F5344CB8AC3E}">
        <p14:creationId xmlns:p14="http://schemas.microsoft.com/office/powerpoint/2010/main" val="12925704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F2171E-6876-0BC5-AFE3-640B915274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8468C7-C5F8-4E36-AC96-A9070F0B6CFD}"/>
              </a:ext>
            </a:extLst>
          </p:cNvPr>
          <p:cNvSpPr>
            <a:spLocks noGrp="1"/>
          </p:cNvSpPr>
          <p:nvPr>
            <p:ph type="title"/>
          </p:nvPr>
        </p:nvSpPr>
        <p:spPr/>
        <p:txBody>
          <a:bodyPr/>
          <a:lstStyle/>
          <a:p>
            <a:r>
              <a:rPr lang="en-US" dirty="0"/>
              <a:t>Results</a:t>
            </a:r>
          </a:p>
        </p:txBody>
      </p:sp>
      <p:sp>
        <p:nvSpPr>
          <p:cNvPr id="4" name="Slide Number Placeholder 3">
            <a:extLst>
              <a:ext uri="{FF2B5EF4-FFF2-40B4-BE49-F238E27FC236}">
                <a16:creationId xmlns:a16="http://schemas.microsoft.com/office/drawing/2014/main" id="{2F0A04A0-4204-2146-00BC-9C33098185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Tree>
    <p:extLst>
      <p:ext uri="{BB962C8B-B14F-4D97-AF65-F5344CB8AC3E}">
        <p14:creationId xmlns:p14="http://schemas.microsoft.com/office/powerpoint/2010/main" val="2619904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4C10DF54-3796-0019-A9B8-73459FDCCF83}"/>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D606340-F594-BEFA-34BB-C96A162891B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Case Studies</a:t>
            </a:r>
            <a:endParaRPr sz="3900" dirty="0"/>
          </a:p>
        </p:txBody>
      </p:sp>
      <p:sp>
        <p:nvSpPr>
          <p:cNvPr id="127" name="Google Shape;127;g227a5b56a84_0_7">
            <a:extLst>
              <a:ext uri="{FF2B5EF4-FFF2-40B4-BE49-F238E27FC236}">
                <a16:creationId xmlns:a16="http://schemas.microsoft.com/office/drawing/2014/main" id="{660AA1F1-2A12-8D80-A6F7-61BB57CFFB36}"/>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53</a:t>
            </a:fld>
            <a:endParaRPr/>
          </a:p>
        </p:txBody>
      </p:sp>
      <p:graphicFrame>
        <p:nvGraphicFramePr>
          <p:cNvPr id="6" name="Object 5">
            <a:extLst>
              <a:ext uri="{FF2B5EF4-FFF2-40B4-BE49-F238E27FC236}">
                <a16:creationId xmlns:a16="http://schemas.microsoft.com/office/drawing/2014/main" id="{721264A0-705A-4077-2FC0-81B1140C28E5}"/>
              </a:ext>
            </a:extLst>
          </p:cNvPr>
          <p:cNvGraphicFramePr>
            <a:graphicFrameLocks noChangeAspect="1"/>
          </p:cNvGraphicFramePr>
          <p:nvPr>
            <p:extLst>
              <p:ext uri="{D42A27DB-BD31-4B8C-83A1-F6EECF244321}">
                <p14:modId xmlns:p14="http://schemas.microsoft.com/office/powerpoint/2010/main" val="1960294744"/>
              </p:ext>
            </p:extLst>
          </p:nvPr>
        </p:nvGraphicFramePr>
        <p:xfrm>
          <a:off x="1608567" y="2638648"/>
          <a:ext cx="8480425" cy="1924050"/>
        </p:xfrm>
        <a:graphic>
          <a:graphicData uri="http://schemas.openxmlformats.org/presentationml/2006/ole">
            <mc:AlternateContent xmlns:mc="http://schemas.openxmlformats.org/markup-compatibility/2006">
              <mc:Choice xmlns:v="urn:schemas-microsoft-com:vml" Requires="v">
                <p:oleObj name="Worksheet" r:id="rId3" imgW="4149199" imgH="940961" progId="Excel.Sheet.12">
                  <p:embed/>
                </p:oleObj>
              </mc:Choice>
              <mc:Fallback>
                <p:oleObj name="Worksheet" r:id="rId3" imgW="4149199" imgH="940961" progId="Excel.Sheet.12">
                  <p:embed/>
                  <p:pic>
                    <p:nvPicPr>
                      <p:cNvPr id="6" name="Object 5">
                        <a:extLst>
                          <a:ext uri="{FF2B5EF4-FFF2-40B4-BE49-F238E27FC236}">
                            <a16:creationId xmlns:a16="http://schemas.microsoft.com/office/drawing/2014/main" id="{6C2665D0-3B93-D1D6-DE6E-723B58A76C99}"/>
                          </a:ext>
                        </a:extLst>
                      </p:cNvPr>
                      <p:cNvPicPr/>
                      <p:nvPr/>
                    </p:nvPicPr>
                    <p:blipFill>
                      <a:blip r:embed="rId4"/>
                      <a:stretch>
                        <a:fillRect/>
                      </a:stretch>
                    </p:blipFill>
                    <p:spPr>
                      <a:xfrm>
                        <a:off x="1608567" y="2638648"/>
                        <a:ext cx="8480425" cy="1924050"/>
                      </a:xfrm>
                      <a:prstGeom prst="rect">
                        <a:avLst/>
                      </a:prstGeom>
                    </p:spPr>
                  </p:pic>
                </p:oleObj>
              </mc:Fallback>
            </mc:AlternateContent>
          </a:graphicData>
        </a:graphic>
      </p:graphicFrame>
    </p:spTree>
    <p:extLst>
      <p:ext uri="{BB962C8B-B14F-4D97-AF65-F5344CB8AC3E}">
        <p14:creationId xmlns:p14="http://schemas.microsoft.com/office/powerpoint/2010/main" val="10959473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956887EE-1937-E1E1-A1E2-E5C037DBFE5D}"/>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AFA9D1A1-52C1-B430-1591-B0446214EE5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4000" dirty="0"/>
              <a:t>Balikatan 22</a:t>
            </a:r>
            <a:endParaRPr sz="3900" dirty="0"/>
          </a:p>
        </p:txBody>
      </p:sp>
      <p:sp>
        <p:nvSpPr>
          <p:cNvPr id="127" name="Google Shape;127;g227a5b56a84_0_7">
            <a:extLst>
              <a:ext uri="{FF2B5EF4-FFF2-40B4-BE49-F238E27FC236}">
                <a16:creationId xmlns:a16="http://schemas.microsoft.com/office/drawing/2014/main" id="{8EBACA2B-323D-651D-4516-D13291BF7B6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54</a:t>
            </a:fld>
            <a:endParaRPr/>
          </a:p>
        </p:txBody>
      </p:sp>
      <p:pic>
        <p:nvPicPr>
          <p:cNvPr id="5" name="Picture 4" descr="A group of arrows and lines&#10;&#10;Description automatically generated with medium confidence">
            <a:extLst>
              <a:ext uri="{FF2B5EF4-FFF2-40B4-BE49-F238E27FC236}">
                <a16:creationId xmlns:a16="http://schemas.microsoft.com/office/drawing/2014/main" id="{EDD9F0C8-A7E0-E7DC-1F87-F174163839FF}"/>
              </a:ext>
            </a:extLst>
          </p:cNvPr>
          <p:cNvPicPr>
            <a:picLocks noChangeAspect="1"/>
          </p:cNvPicPr>
          <p:nvPr/>
        </p:nvPicPr>
        <p:blipFill>
          <a:blip r:embed="rId3"/>
          <a:stretch>
            <a:fillRect/>
          </a:stretch>
        </p:blipFill>
        <p:spPr>
          <a:xfrm>
            <a:off x="1128958" y="1714785"/>
            <a:ext cx="8501524" cy="5079554"/>
          </a:xfrm>
          <a:prstGeom prst="rect">
            <a:avLst/>
          </a:prstGeom>
        </p:spPr>
      </p:pic>
    </p:spTree>
    <p:extLst>
      <p:ext uri="{BB962C8B-B14F-4D97-AF65-F5344CB8AC3E}">
        <p14:creationId xmlns:p14="http://schemas.microsoft.com/office/powerpoint/2010/main" val="12750627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44BFA-CBE4-3CC6-2055-75542DF3880E}"/>
              </a:ext>
            </a:extLst>
          </p:cNvPr>
          <p:cNvSpPr>
            <a:spLocks noGrp="1"/>
          </p:cNvSpPr>
          <p:nvPr>
            <p:ph type="title"/>
          </p:nvPr>
        </p:nvSpPr>
        <p:spPr/>
        <p:txBody>
          <a:bodyPr/>
          <a:lstStyle/>
          <a:p>
            <a:r>
              <a:rPr lang="en-US" sz="4400" dirty="0"/>
              <a:t>Balikatan 22</a:t>
            </a:r>
            <a:endParaRPr lang="en-US" dirty="0"/>
          </a:p>
        </p:txBody>
      </p:sp>
      <p:sp>
        <p:nvSpPr>
          <p:cNvPr id="3" name="Slide Number Placeholder 2">
            <a:extLst>
              <a:ext uri="{FF2B5EF4-FFF2-40B4-BE49-F238E27FC236}">
                <a16:creationId xmlns:a16="http://schemas.microsoft.com/office/drawing/2014/main" id="{9D5D9499-ECBA-3CDF-70C3-361FE7277C5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55</a:t>
            </a:fld>
            <a:endParaRPr lang="en-US"/>
          </a:p>
        </p:txBody>
      </p:sp>
      <p:pic>
        <p:nvPicPr>
          <p:cNvPr id="4" name="Picture 3" descr="A graph of different colored lines&#10;&#10;Description automatically generated">
            <a:extLst>
              <a:ext uri="{FF2B5EF4-FFF2-40B4-BE49-F238E27FC236}">
                <a16:creationId xmlns:a16="http://schemas.microsoft.com/office/drawing/2014/main" id="{7E526071-0991-EB1C-C0F3-051D503658C8}"/>
              </a:ext>
            </a:extLst>
          </p:cNvPr>
          <p:cNvPicPr>
            <a:picLocks noChangeAspect="1"/>
          </p:cNvPicPr>
          <p:nvPr/>
        </p:nvPicPr>
        <p:blipFill>
          <a:blip r:embed="rId2"/>
          <a:stretch>
            <a:fillRect/>
          </a:stretch>
        </p:blipFill>
        <p:spPr>
          <a:xfrm>
            <a:off x="462986" y="1701413"/>
            <a:ext cx="9280967" cy="4949850"/>
          </a:xfrm>
          <a:prstGeom prst="rect">
            <a:avLst/>
          </a:prstGeom>
        </p:spPr>
      </p:pic>
    </p:spTree>
    <p:extLst>
      <p:ext uri="{BB962C8B-B14F-4D97-AF65-F5344CB8AC3E}">
        <p14:creationId xmlns:p14="http://schemas.microsoft.com/office/powerpoint/2010/main" val="10762550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D97D2C-B429-4048-8581-F13975EBE9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86C31B-461E-5B73-BA97-24ED47EDC5B1}"/>
              </a:ext>
            </a:extLst>
          </p:cNvPr>
          <p:cNvSpPr>
            <a:spLocks noGrp="1"/>
          </p:cNvSpPr>
          <p:nvPr>
            <p:ph type="title"/>
          </p:nvPr>
        </p:nvSpPr>
        <p:spPr/>
        <p:txBody>
          <a:bodyPr/>
          <a:lstStyle/>
          <a:p>
            <a:r>
              <a:rPr lang="en-US" sz="4400" dirty="0"/>
              <a:t>Balikatan 22</a:t>
            </a:r>
            <a:endParaRPr lang="en-US" dirty="0"/>
          </a:p>
        </p:txBody>
      </p:sp>
      <p:sp>
        <p:nvSpPr>
          <p:cNvPr id="3" name="Slide Number Placeholder 2">
            <a:extLst>
              <a:ext uri="{FF2B5EF4-FFF2-40B4-BE49-F238E27FC236}">
                <a16:creationId xmlns:a16="http://schemas.microsoft.com/office/drawing/2014/main" id="{CD51C87D-B503-BDA6-EB22-6C727CE90E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pic>
        <p:nvPicPr>
          <p:cNvPr id="6" name="Picture 5" descr="A graph with lines and dots&#10;&#10;Description automatically generated">
            <a:extLst>
              <a:ext uri="{FF2B5EF4-FFF2-40B4-BE49-F238E27FC236}">
                <a16:creationId xmlns:a16="http://schemas.microsoft.com/office/drawing/2014/main" id="{32808A75-9493-105C-BDD8-B39595BC7295}"/>
              </a:ext>
            </a:extLst>
          </p:cNvPr>
          <p:cNvPicPr>
            <a:picLocks noChangeAspect="1"/>
          </p:cNvPicPr>
          <p:nvPr/>
        </p:nvPicPr>
        <p:blipFill>
          <a:blip r:embed="rId3"/>
          <a:stretch>
            <a:fillRect/>
          </a:stretch>
        </p:blipFill>
        <p:spPr>
          <a:xfrm>
            <a:off x="1163255" y="1907647"/>
            <a:ext cx="8721525" cy="4800282"/>
          </a:xfrm>
          <a:prstGeom prst="rect">
            <a:avLst/>
          </a:prstGeom>
        </p:spPr>
      </p:pic>
    </p:spTree>
    <p:extLst>
      <p:ext uri="{BB962C8B-B14F-4D97-AF65-F5344CB8AC3E}">
        <p14:creationId xmlns:p14="http://schemas.microsoft.com/office/powerpoint/2010/main" val="10728438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12CFF38-2378-89AB-1392-665A31285B7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166D8D30-06C1-F902-2A46-DC38393D183E}"/>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Ring of Fire 2034</a:t>
            </a:r>
            <a:endParaRPr sz="3900" dirty="0"/>
          </a:p>
        </p:txBody>
      </p:sp>
      <p:sp>
        <p:nvSpPr>
          <p:cNvPr id="127" name="Google Shape;127;g227a5b56a84_0_7">
            <a:extLst>
              <a:ext uri="{FF2B5EF4-FFF2-40B4-BE49-F238E27FC236}">
                <a16:creationId xmlns:a16="http://schemas.microsoft.com/office/drawing/2014/main" id="{F5451124-B3B4-1F4F-925D-8D3CFC5DC309}"/>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57</a:t>
            </a:fld>
            <a:endParaRPr/>
          </a:p>
        </p:txBody>
      </p:sp>
      <p:pic>
        <p:nvPicPr>
          <p:cNvPr id="5" name="Picture 4" descr="A diagram of a graph&#10;&#10;Description automatically generated">
            <a:extLst>
              <a:ext uri="{FF2B5EF4-FFF2-40B4-BE49-F238E27FC236}">
                <a16:creationId xmlns:a16="http://schemas.microsoft.com/office/drawing/2014/main" id="{0C2F064E-F04C-907E-FEFA-17207960459A}"/>
              </a:ext>
            </a:extLst>
          </p:cNvPr>
          <p:cNvPicPr>
            <a:picLocks noChangeAspect="1"/>
          </p:cNvPicPr>
          <p:nvPr/>
        </p:nvPicPr>
        <p:blipFill>
          <a:blip r:embed="rId3"/>
          <a:stretch>
            <a:fillRect/>
          </a:stretch>
        </p:blipFill>
        <p:spPr>
          <a:xfrm>
            <a:off x="1088020" y="1679933"/>
            <a:ext cx="8437863" cy="5041517"/>
          </a:xfrm>
          <a:prstGeom prst="rect">
            <a:avLst/>
          </a:prstGeom>
        </p:spPr>
      </p:pic>
    </p:spTree>
    <p:extLst>
      <p:ext uri="{BB962C8B-B14F-4D97-AF65-F5344CB8AC3E}">
        <p14:creationId xmlns:p14="http://schemas.microsoft.com/office/powerpoint/2010/main" val="1069087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0E7156BE-34D7-064A-147B-E3C60DC79605}"/>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C9DE687-776A-2208-0BEB-9E5F54A9ACD9}"/>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Ring of Fire 2034</a:t>
            </a:r>
            <a:endParaRPr sz="3900" dirty="0"/>
          </a:p>
        </p:txBody>
      </p:sp>
      <p:sp>
        <p:nvSpPr>
          <p:cNvPr id="127" name="Google Shape;127;g227a5b56a84_0_7">
            <a:extLst>
              <a:ext uri="{FF2B5EF4-FFF2-40B4-BE49-F238E27FC236}">
                <a16:creationId xmlns:a16="http://schemas.microsoft.com/office/drawing/2014/main" id="{D1322F53-BF8B-BA48-B505-FFE2285A6759}"/>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58</a:t>
            </a:fld>
            <a:endParaRPr/>
          </a:p>
        </p:txBody>
      </p:sp>
      <p:pic>
        <p:nvPicPr>
          <p:cNvPr id="6" name="Picture 5" descr="A graph of different colored lines&#10;&#10;Description automatically generated">
            <a:extLst>
              <a:ext uri="{FF2B5EF4-FFF2-40B4-BE49-F238E27FC236}">
                <a16:creationId xmlns:a16="http://schemas.microsoft.com/office/drawing/2014/main" id="{44F304B3-FCF2-574B-4F24-9D1C67F50902}"/>
              </a:ext>
            </a:extLst>
          </p:cNvPr>
          <p:cNvPicPr>
            <a:picLocks noChangeAspect="1"/>
          </p:cNvPicPr>
          <p:nvPr/>
        </p:nvPicPr>
        <p:blipFill>
          <a:blip r:embed="rId3"/>
          <a:stretch>
            <a:fillRect/>
          </a:stretch>
        </p:blipFill>
        <p:spPr>
          <a:xfrm>
            <a:off x="491924" y="1718841"/>
            <a:ext cx="9204885" cy="4909273"/>
          </a:xfrm>
          <a:prstGeom prst="rect">
            <a:avLst/>
          </a:prstGeom>
        </p:spPr>
      </p:pic>
    </p:spTree>
    <p:extLst>
      <p:ext uri="{BB962C8B-B14F-4D97-AF65-F5344CB8AC3E}">
        <p14:creationId xmlns:p14="http://schemas.microsoft.com/office/powerpoint/2010/main" val="30693784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14753219-A207-7B78-75EF-19877F92B21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1A0FBCC5-AB65-C1B8-039E-C55D048D0F5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Ring of Fire 2034</a:t>
            </a:r>
            <a:endParaRPr sz="3900" dirty="0"/>
          </a:p>
        </p:txBody>
      </p:sp>
      <p:sp>
        <p:nvSpPr>
          <p:cNvPr id="127" name="Google Shape;127;g227a5b56a84_0_7">
            <a:extLst>
              <a:ext uri="{FF2B5EF4-FFF2-40B4-BE49-F238E27FC236}">
                <a16:creationId xmlns:a16="http://schemas.microsoft.com/office/drawing/2014/main" id="{2516BB3F-BFC0-C671-B3EC-B0B57C52965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59</a:t>
            </a:fld>
            <a:endParaRPr/>
          </a:p>
        </p:txBody>
      </p:sp>
      <p:pic>
        <p:nvPicPr>
          <p:cNvPr id="3" name="Picture 2" descr="A graph with lines and dots&#10;&#10;Description automatically generated">
            <a:extLst>
              <a:ext uri="{FF2B5EF4-FFF2-40B4-BE49-F238E27FC236}">
                <a16:creationId xmlns:a16="http://schemas.microsoft.com/office/drawing/2014/main" id="{4506B1FB-754F-2EC4-5261-7D97081AA241}"/>
              </a:ext>
            </a:extLst>
          </p:cNvPr>
          <p:cNvPicPr>
            <a:picLocks noChangeAspect="1"/>
          </p:cNvPicPr>
          <p:nvPr/>
        </p:nvPicPr>
        <p:blipFill>
          <a:blip r:embed="rId3"/>
          <a:stretch>
            <a:fillRect/>
          </a:stretch>
        </p:blipFill>
        <p:spPr>
          <a:xfrm>
            <a:off x="1487346" y="1763190"/>
            <a:ext cx="8676881" cy="4775710"/>
          </a:xfrm>
          <a:prstGeom prst="rect">
            <a:avLst/>
          </a:prstGeom>
        </p:spPr>
      </p:pic>
    </p:spTree>
    <p:extLst>
      <p:ext uri="{BB962C8B-B14F-4D97-AF65-F5344CB8AC3E}">
        <p14:creationId xmlns:p14="http://schemas.microsoft.com/office/powerpoint/2010/main" val="124908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9464B-86E0-F937-7C06-06D24950D06A}"/>
              </a:ext>
            </a:extLst>
          </p:cNvPr>
          <p:cNvSpPr>
            <a:spLocks noGrp="1"/>
          </p:cNvSpPr>
          <p:nvPr>
            <p:ph type="title"/>
          </p:nvPr>
        </p:nvSpPr>
        <p:spPr/>
        <p:txBody>
          <a:bodyPr/>
          <a:lstStyle/>
          <a:p>
            <a:r>
              <a:rPr lang="en-US" dirty="0"/>
              <a:t>Doctrinal BEND</a:t>
            </a:r>
          </a:p>
        </p:txBody>
      </p:sp>
      <p:sp>
        <p:nvSpPr>
          <p:cNvPr id="4" name="Slide Number Placeholder 3">
            <a:extLst>
              <a:ext uri="{FF2B5EF4-FFF2-40B4-BE49-F238E27FC236}">
                <a16:creationId xmlns:a16="http://schemas.microsoft.com/office/drawing/2014/main" id="{94A3D327-3875-91E4-579D-2FF2DFD8FA7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Tree>
    <p:extLst>
      <p:ext uri="{BB962C8B-B14F-4D97-AF65-F5344CB8AC3E}">
        <p14:creationId xmlns:p14="http://schemas.microsoft.com/office/powerpoint/2010/main" val="8774857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6099440C-E6DE-B7E7-D4B9-19E623A84EF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97ADAF67-519E-9FFE-F278-F3A243E6E8D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Conclusion</a:t>
            </a:r>
            <a:endParaRPr sz="3900" dirty="0"/>
          </a:p>
        </p:txBody>
      </p:sp>
      <p:sp>
        <p:nvSpPr>
          <p:cNvPr id="126" name="Google Shape;126;g227a5b56a84_0_7">
            <a:extLst>
              <a:ext uri="{FF2B5EF4-FFF2-40B4-BE49-F238E27FC236}">
                <a16:creationId xmlns:a16="http://schemas.microsoft.com/office/drawing/2014/main" id="{41E91DF4-5B14-7146-157F-1EC0F5251C9C}"/>
              </a:ext>
            </a:extLst>
          </p:cNvPr>
          <p:cNvSpPr txBox="1">
            <a:spLocks noGrp="1"/>
          </p:cNvSpPr>
          <p:nvPr>
            <p:ph type="body" idx="1"/>
          </p:nvPr>
        </p:nvSpPr>
        <p:spPr>
          <a:xfrm>
            <a:off x="751358" y="1793774"/>
            <a:ext cx="9833569" cy="4562576"/>
          </a:xfrm>
          <a:prstGeom prst="rect">
            <a:avLst/>
          </a:prstGeom>
          <a:noFill/>
          <a:ln>
            <a:noFill/>
          </a:ln>
        </p:spPr>
        <p:txBody>
          <a:bodyPr spcFirstLastPara="1" wrap="square" lIns="91425" tIns="45700" rIns="91425" bIns="45700" anchor="t" anchorCtr="0">
            <a:normAutofit/>
          </a:bodyPr>
          <a:lstStyle/>
          <a:p>
            <a:pPr marL="457200" lvl="0" indent="-361950" algn="l" rtl="0">
              <a:lnSpc>
                <a:spcPct val="100000"/>
              </a:lnSpc>
              <a:spcBef>
                <a:spcPts val="0"/>
              </a:spcBef>
              <a:spcAft>
                <a:spcPts val="1200"/>
              </a:spcAft>
              <a:buSzPts val="2100"/>
              <a:buChar char="●"/>
            </a:pPr>
            <a:r>
              <a:rPr lang="en-US" sz="2800" dirty="0"/>
              <a:t>Methodological contributions</a:t>
            </a:r>
          </a:p>
          <a:p>
            <a:pPr lvl="1" indent="-361950">
              <a:lnSpc>
                <a:spcPct val="100000"/>
              </a:lnSpc>
              <a:spcBef>
                <a:spcPts val="0"/>
              </a:spcBef>
              <a:spcAft>
                <a:spcPts val="1200"/>
              </a:spcAft>
              <a:buSzPts val="2100"/>
              <a:buChar char="●"/>
            </a:pPr>
            <a:r>
              <a:rPr lang="en-US" sz="2200" dirty="0"/>
              <a:t>BEND effects-based detection, which in conjunction with CUE+ allows for a more comprehensive detection mechanism</a:t>
            </a:r>
          </a:p>
          <a:p>
            <a:pPr indent="-361950">
              <a:lnSpc>
                <a:spcPct val="100000"/>
              </a:lnSpc>
              <a:spcBef>
                <a:spcPts val="0"/>
              </a:spcBef>
              <a:spcAft>
                <a:spcPts val="1200"/>
              </a:spcAft>
              <a:buSzPts val="2100"/>
              <a:buChar char="●"/>
            </a:pPr>
            <a:r>
              <a:rPr lang="en-US" sz="2800" dirty="0"/>
              <a:t>Application contributions</a:t>
            </a:r>
          </a:p>
          <a:p>
            <a:pPr lvl="1" indent="-361950">
              <a:lnSpc>
                <a:spcPct val="100000"/>
              </a:lnSpc>
              <a:spcBef>
                <a:spcPts val="0"/>
              </a:spcBef>
              <a:spcAft>
                <a:spcPts val="1200"/>
              </a:spcAft>
              <a:buSzPts val="2100"/>
              <a:buChar char="●"/>
            </a:pPr>
            <a:r>
              <a:rPr lang="en-US" sz="2200" dirty="0"/>
              <a:t>AI-enabled social media scenario development from existing exercise material or corpora</a:t>
            </a:r>
          </a:p>
          <a:p>
            <a:pPr lvl="1" indent="-361950">
              <a:lnSpc>
                <a:spcPct val="100000"/>
              </a:lnSpc>
              <a:spcBef>
                <a:spcPts val="0"/>
              </a:spcBef>
              <a:spcAft>
                <a:spcPts val="1200"/>
              </a:spcAft>
              <a:buSzPts val="2100"/>
              <a:buChar char="●"/>
            </a:pPr>
            <a:r>
              <a:rPr lang="en-US" sz="2200" dirty="0"/>
              <a:t>A draft data standard for passing social media objects and scenarios</a:t>
            </a:r>
          </a:p>
          <a:p>
            <a:pPr lvl="1" indent="-361950">
              <a:lnSpc>
                <a:spcPct val="100000"/>
              </a:lnSpc>
              <a:spcBef>
                <a:spcPts val="0"/>
              </a:spcBef>
              <a:spcAft>
                <a:spcPts val="1200"/>
              </a:spcAft>
              <a:buSzPts val="2100"/>
              <a:buChar char="●"/>
            </a:pPr>
            <a:r>
              <a:rPr lang="en-US" sz="2200" dirty="0"/>
              <a:t>AI-enabled X/Twitter and Telegram social media generation for exercise training based on synthetic templates</a:t>
            </a:r>
          </a:p>
          <a:p>
            <a:pPr lvl="1" indent="-36195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2CAF9AF8-A5DA-0CAF-E555-087247BF9E00}"/>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60</a:t>
            </a:fld>
            <a:endParaRPr/>
          </a:p>
        </p:txBody>
      </p:sp>
    </p:spTree>
    <p:extLst>
      <p:ext uri="{BB962C8B-B14F-4D97-AF65-F5344CB8AC3E}">
        <p14:creationId xmlns:p14="http://schemas.microsoft.com/office/powerpoint/2010/main" val="3293009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84B1CA2-6EB1-10E9-B1D5-7F77A276316C}"/>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369F1475-4E98-E08F-DF8E-7B314F61DD0F}"/>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Limitations and Justifications</a:t>
            </a:r>
            <a:endParaRPr sz="3900" dirty="0"/>
          </a:p>
        </p:txBody>
      </p:sp>
      <p:sp>
        <p:nvSpPr>
          <p:cNvPr id="126" name="Google Shape;126;g227a5b56a84_0_7">
            <a:extLst>
              <a:ext uri="{FF2B5EF4-FFF2-40B4-BE49-F238E27FC236}">
                <a16:creationId xmlns:a16="http://schemas.microsoft.com/office/drawing/2014/main" id="{AA1D7290-A2C1-4727-626F-B652F54AD601}"/>
              </a:ext>
            </a:extLst>
          </p:cNvPr>
          <p:cNvSpPr txBox="1">
            <a:spLocks noGrp="1"/>
          </p:cNvSpPr>
          <p:nvPr>
            <p:ph type="body" idx="1"/>
          </p:nvPr>
        </p:nvSpPr>
        <p:spPr>
          <a:xfrm>
            <a:off x="222931" y="1720214"/>
            <a:ext cx="11591000" cy="4636136"/>
          </a:xfrm>
          <a:prstGeom prst="rect">
            <a:avLst/>
          </a:prstGeom>
          <a:noFill/>
          <a:ln>
            <a:noFill/>
          </a:ln>
        </p:spPr>
        <p:txBody>
          <a:bodyPr spcFirstLastPara="1" wrap="square" lIns="91425" tIns="45700" rIns="91425" bIns="45700" anchor="t" anchorCtr="0">
            <a:normAutofit/>
          </a:bodyPr>
          <a:lstStyle/>
          <a:p>
            <a:pPr marL="457200" lvl="0" indent="-361950" algn="l" rtl="0">
              <a:lnSpc>
                <a:spcPct val="100000"/>
              </a:lnSpc>
              <a:spcBef>
                <a:spcPts val="0"/>
              </a:spcBef>
              <a:spcAft>
                <a:spcPts val="1200"/>
              </a:spcAft>
              <a:buSzPts val="2100"/>
              <a:buChar char="●"/>
            </a:pPr>
            <a:r>
              <a:rPr lang="en-US" dirty="0">
                <a:solidFill>
                  <a:schemeClr val="tx1"/>
                </a:solidFill>
              </a:rPr>
              <a:t>BEND Framework Improvements</a:t>
            </a:r>
          </a:p>
          <a:p>
            <a:pPr lvl="1" indent="-361950">
              <a:lnSpc>
                <a:spcPct val="100000"/>
              </a:lnSpc>
              <a:spcBef>
                <a:spcPts val="0"/>
              </a:spcBef>
              <a:spcAft>
                <a:spcPts val="1200"/>
              </a:spcAft>
              <a:buSzPts val="2100"/>
              <a:buChar char="●"/>
            </a:pPr>
            <a:r>
              <a:rPr lang="en-US" dirty="0">
                <a:solidFill>
                  <a:schemeClr val="tx1"/>
                </a:solidFill>
              </a:rPr>
              <a:t>Additional methods for measuring BEND maneuvers above baseline are required – residual statistics will be more important than net maneuver counts</a:t>
            </a:r>
          </a:p>
          <a:p>
            <a:pPr lvl="1" indent="-361950">
              <a:lnSpc>
                <a:spcPct val="100000"/>
              </a:lnSpc>
              <a:spcBef>
                <a:spcPts val="0"/>
              </a:spcBef>
              <a:spcAft>
                <a:spcPts val="1200"/>
              </a:spcAft>
              <a:buSzPts val="2100"/>
              <a:buChar char="●"/>
            </a:pPr>
            <a:r>
              <a:rPr lang="en-US" dirty="0">
                <a:solidFill>
                  <a:schemeClr val="tx1"/>
                </a:solidFill>
              </a:rPr>
              <a:t>There is currently no method for directly associating observed BEND effects with any single message BEND maneuver</a:t>
            </a:r>
          </a:p>
          <a:p>
            <a:pPr marL="457200" lvl="0" indent="-361950" algn="l" rtl="0">
              <a:lnSpc>
                <a:spcPct val="100000"/>
              </a:lnSpc>
              <a:spcBef>
                <a:spcPts val="0"/>
              </a:spcBef>
              <a:spcAft>
                <a:spcPts val="1200"/>
              </a:spcAft>
              <a:buSzPts val="2100"/>
              <a:buChar char="●"/>
            </a:pPr>
            <a:r>
              <a:rPr lang="en-US" dirty="0">
                <a:solidFill>
                  <a:schemeClr val="tx1"/>
                </a:solidFill>
              </a:rPr>
              <a:t>BEND Scenario Development</a:t>
            </a:r>
          </a:p>
          <a:p>
            <a:pPr lvl="1" indent="-361950">
              <a:lnSpc>
                <a:spcPct val="100000"/>
              </a:lnSpc>
              <a:spcBef>
                <a:spcPts val="0"/>
              </a:spcBef>
              <a:spcAft>
                <a:spcPts val="1200"/>
              </a:spcAft>
              <a:buSzPts val="2100"/>
              <a:buChar char="●"/>
            </a:pPr>
            <a:r>
              <a:rPr lang="en-US" dirty="0">
                <a:solidFill>
                  <a:schemeClr val="tx1"/>
                </a:solidFill>
              </a:rPr>
              <a:t>Without an overarching simulation, training scenario data will be static; however, AESOP could be used to alter the scenario based upon training audience decisions and the templates could then drive additional synthetic data to get after a highly incremented simulation</a:t>
            </a:r>
          </a:p>
          <a:p>
            <a:pPr lvl="1" indent="-361950">
              <a:lnSpc>
                <a:spcPct val="100000"/>
              </a:lnSpc>
              <a:spcBef>
                <a:spcPts val="0"/>
              </a:spcBef>
              <a:spcAft>
                <a:spcPts val="1200"/>
              </a:spcAft>
              <a:buSzPts val="2100"/>
              <a:buChar char="●"/>
            </a:pPr>
            <a:r>
              <a:rPr lang="en-US" dirty="0">
                <a:solidFill>
                  <a:schemeClr val="tx1"/>
                </a:solidFill>
              </a:rPr>
              <a:t>Training data should always be a snapshot of the full picture as most social media APIs do not allow for decisively pulling all data possible</a:t>
            </a:r>
          </a:p>
          <a:p>
            <a:pPr lvl="1" indent="-361950">
              <a:lnSpc>
                <a:spcPct val="100000"/>
              </a:lnSpc>
              <a:spcBef>
                <a:spcPts val="0"/>
              </a:spcBef>
              <a:spcAft>
                <a:spcPts val="1200"/>
              </a:spcAft>
              <a:buSzPts val="2100"/>
              <a:buChar char="●"/>
            </a:pPr>
            <a:endParaRPr lang="en-US" sz="1400" dirty="0">
              <a:solidFill>
                <a:schemeClr val="tx1"/>
              </a:solidFill>
            </a:endParaRPr>
          </a:p>
          <a:p>
            <a:pPr marL="457200" lvl="0" indent="-361950" algn="l" rtl="0">
              <a:lnSpc>
                <a:spcPct val="150000"/>
              </a:lnSpc>
              <a:spcBef>
                <a:spcPts val="0"/>
              </a:spcBef>
              <a:spcAft>
                <a:spcPts val="0"/>
              </a:spcAft>
              <a:buSzPts val="2100"/>
              <a:buChar char="●"/>
            </a:pPr>
            <a:endParaRPr lang="en-US" dirty="0">
              <a:solidFill>
                <a:schemeClr val="tx1"/>
              </a:solidFill>
            </a:endParaRPr>
          </a:p>
        </p:txBody>
      </p:sp>
      <p:sp>
        <p:nvSpPr>
          <p:cNvPr id="127" name="Google Shape;127;g227a5b56a84_0_7">
            <a:extLst>
              <a:ext uri="{FF2B5EF4-FFF2-40B4-BE49-F238E27FC236}">
                <a16:creationId xmlns:a16="http://schemas.microsoft.com/office/drawing/2014/main" id="{C42875E4-04E1-9A66-0122-78E1769306D7}"/>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61</a:t>
            </a:fld>
            <a:endParaRPr/>
          </a:p>
        </p:txBody>
      </p:sp>
    </p:spTree>
    <p:extLst>
      <p:ext uri="{BB962C8B-B14F-4D97-AF65-F5344CB8AC3E}">
        <p14:creationId xmlns:p14="http://schemas.microsoft.com/office/powerpoint/2010/main" val="7894804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42D3E-F91E-553B-CBEB-1302460CECB7}"/>
              </a:ext>
            </a:extLst>
          </p:cNvPr>
          <p:cNvSpPr>
            <a:spLocks noGrp="1"/>
          </p:cNvSpPr>
          <p:nvPr>
            <p:ph type="title"/>
          </p:nvPr>
        </p:nvSpPr>
        <p:spPr/>
        <p:txBody>
          <a:bodyPr/>
          <a:lstStyle/>
          <a:p>
            <a:r>
              <a:rPr lang="en-US" dirty="0"/>
              <a:t>Funding and Disclaimer</a:t>
            </a:r>
          </a:p>
        </p:txBody>
      </p:sp>
      <p:sp>
        <p:nvSpPr>
          <p:cNvPr id="3" name="Text Placeholder 2">
            <a:extLst>
              <a:ext uri="{FF2B5EF4-FFF2-40B4-BE49-F238E27FC236}">
                <a16:creationId xmlns:a16="http://schemas.microsoft.com/office/drawing/2014/main" id="{72B3C55B-AB8E-0508-0E40-1A9BA5FE4916}"/>
              </a:ext>
            </a:extLst>
          </p:cNvPr>
          <p:cNvSpPr>
            <a:spLocks noGrp="1"/>
          </p:cNvSpPr>
          <p:nvPr>
            <p:ph type="body" idx="1"/>
          </p:nvPr>
        </p:nvSpPr>
        <p:spPr/>
        <p:txBody>
          <a:bodyPr/>
          <a:lstStyle/>
          <a:p>
            <a:r>
              <a:rPr lang="en-US" dirty="0"/>
              <a:t>The research for this thesis was supported in part by the Office of Naval Research (ONR) under grant N00014182106, the United States Army under grant W911NF20D0002, and the center for Informed Democracy and Social-cybersecurity (</a:t>
            </a:r>
            <a:r>
              <a:rPr lang="en-US" dirty="0" err="1"/>
              <a:t>IDeaS</a:t>
            </a:r>
            <a:r>
              <a:rPr lang="en-US" dirty="0"/>
              <a:t>). The views and conclusions are those of the authors and should not be interpreted as representing the official policies, either expressed or implied, of the ONR, the United States Army, or the US Government.</a:t>
            </a:r>
          </a:p>
          <a:p>
            <a:r>
              <a:rPr lang="en-US" sz="2400" dirty="0"/>
              <a:t>The appearance of U.S. Department of Defense (DoD) visual information does not imply or constitute DoD endorsement.</a:t>
            </a:r>
          </a:p>
          <a:p>
            <a:endParaRPr lang="en-US" sz="2400" dirty="0"/>
          </a:p>
          <a:p>
            <a:endParaRPr lang="en-US" dirty="0"/>
          </a:p>
          <a:p>
            <a:endParaRPr lang="en-US" dirty="0"/>
          </a:p>
        </p:txBody>
      </p:sp>
      <p:sp>
        <p:nvSpPr>
          <p:cNvPr id="4" name="Slide Number Placeholder 3">
            <a:extLst>
              <a:ext uri="{FF2B5EF4-FFF2-40B4-BE49-F238E27FC236}">
                <a16:creationId xmlns:a16="http://schemas.microsoft.com/office/drawing/2014/main" id="{44454935-0593-D0C1-1E97-1F45794084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62</a:t>
            </a:fld>
            <a:endParaRPr lang="en-US"/>
          </a:p>
        </p:txBody>
      </p:sp>
    </p:spTree>
    <p:extLst>
      <p:ext uri="{BB962C8B-B14F-4D97-AF65-F5344CB8AC3E}">
        <p14:creationId xmlns:p14="http://schemas.microsoft.com/office/powerpoint/2010/main" val="22276764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E60906D5-5325-D9BE-9054-A77A9183DD22}"/>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BBDC0805-9084-415D-5842-615F17F4520C}"/>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Future Work</a:t>
            </a:r>
            <a:endParaRPr sz="3900" dirty="0"/>
          </a:p>
        </p:txBody>
      </p:sp>
      <p:sp>
        <p:nvSpPr>
          <p:cNvPr id="127" name="Google Shape;127;g227a5b56a84_0_7">
            <a:extLst>
              <a:ext uri="{FF2B5EF4-FFF2-40B4-BE49-F238E27FC236}">
                <a16:creationId xmlns:a16="http://schemas.microsoft.com/office/drawing/2014/main" id="{6664341C-2D08-0163-EC93-5E9FF7D53F41}"/>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63</a:t>
            </a:fld>
            <a:endParaRPr/>
          </a:p>
        </p:txBody>
      </p:sp>
    </p:spTree>
    <p:extLst>
      <p:ext uri="{BB962C8B-B14F-4D97-AF65-F5344CB8AC3E}">
        <p14:creationId xmlns:p14="http://schemas.microsoft.com/office/powerpoint/2010/main" val="42684202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83A1D-A768-DB5F-E5D5-5F6B01B9DE91}"/>
              </a:ext>
            </a:extLst>
          </p:cNvPr>
          <p:cNvSpPr>
            <a:spLocks noGrp="1"/>
          </p:cNvSpPr>
          <p:nvPr>
            <p:ph type="title"/>
          </p:nvPr>
        </p:nvSpPr>
        <p:spPr/>
        <p:txBody>
          <a:bodyPr/>
          <a:lstStyle/>
          <a:p>
            <a:r>
              <a:rPr lang="en-US" dirty="0"/>
              <a:t>Research Roadmap Timeline</a:t>
            </a:r>
          </a:p>
        </p:txBody>
      </p:sp>
      <p:sp>
        <p:nvSpPr>
          <p:cNvPr id="4" name="Slide Number Placeholder 3">
            <a:extLst>
              <a:ext uri="{FF2B5EF4-FFF2-40B4-BE49-F238E27FC236}">
                <a16:creationId xmlns:a16="http://schemas.microsoft.com/office/drawing/2014/main" id="{D5096B09-B4F0-4885-6D8E-27D36890E5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
        <p:nvSpPr>
          <p:cNvPr id="3" name="Oval 2">
            <a:extLst>
              <a:ext uri="{FF2B5EF4-FFF2-40B4-BE49-F238E27FC236}">
                <a16:creationId xmlns:a16="http://schemas.microsoft.com/office/drawing/2014/main" id="{6E9F92B8-D4DD-80FD-3CC2-EF17CF01BD1E}"/>
              </a:ext>
            </a:extLst>
          </p:cNvPr>
          <p:cNvSpPr/>
          <p:nvPr/>
        </p:nvSpPr>
        <p:spPr>
          <a:xfrm>
            <a:off x="11725102" y="0"/>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Object 4">
            <a:extLst>
              <a:ext uri="{FF2B5EF4-FFF2-40B4-BE49-F238E27FC236}">
                <a16:creationId xmlns:a16="http://schemas.microsoft.com/office/drawing/2014/main" id="{9C5A7049-37D5-0FBA-B016-4F4689E2A1CF}"/>
              </a:ext>
            </a:extLst>
          </p:cNvPr>
          <p:cNvGraphicFramePr>
            <a:graphicFrameLocks noChangeAspect="1"/>
          </p:cNvGraphicFramePr>
          <p:nvPr>
            <p:extLst>
              <p:ext uri="{D42A27DB-BD31-4B8C-83A1-F6EECF244321}">
                <p14:modId xmlns:p14="http://schemas.microsoft.com/office/powerpoint/2010/main" val="3756595512"/>
              </p:ext>
            </p:extLst>
          </p:nvPr>
        </p:nvGraphicFramePr>
        <p:xfrm>
          <a:off x="1211263" y="1800225"/>
          <a:ext cx="9653587" cy="4427538"/>
        </p:xfrm>
        <a:graphic>
          <a:graphicData uri="http://schemas.openxmlformats.org/presentationml/2006/ole">
            <mc:AlternateContent xmlns:mc="http://schemas.openxmlformats.org/markup-compatibility/2006">
              <mc:Choice xmlns:v="urn:schemas-microsoft-com:vml" Requires="v">
                <p:oleObj name="Worksheet" r:id="rId2" imgW="6008479" imgH="2754521" progId="Excel.Sheet.12">
                  <p:embed/>
                </p:oleObj>
              </mc:Choice>
              <mc:Fallback>
                <p:oleObj name="Worksheet" r:id="rId2" imgW="6008479" imgH="2754521" progId="Excel.Sheet.12">
                  <p:embed/>
                  <p:pic>
                    <p:nvPicPr>
                      <p:cNvPr id="6" name="Object 5">
                        <a:extLst>
                          <a:ext uri="{FF2B5EF4-FFF2-40B4-BE49-F238E27FC236}">
                            <a16:creationId xmlns:a16="http://schemas.microsoft.com/office/drawing/2014/main" id="{F827A492-798E-121D-3BDE-867A6D522525}"/>
                          </a:ext>
                        </a:extLst>
                      </p:cNvPr>
                      <p:cNvPicPr/>
                      <p:nvPr/>
                    </p:nvPicPr>
                    <p:blipFill>
                      <a:blip r:embed="rId3"/>
                      <a:stretch>
                        <a:fillRect/>
                      </a:stretch>
                    </p:blipFill>
                    <p:spPr>
                      <a:xfrm>
                        <a:off x="1211263" y="1800225"/>
                        <a:ext cx="9653587" cy="4427538"/>
                      </a:xfrm>
                      <a:prstGeom prst="rect">
                        <a:avLst/>
                      </a:prstGeom>
                    </p:spPr>
                  </p:pic>
                </p:oleObj>
              </mc:Fallback>
            </mc:AlternateContent>
          </a:graphicData>
        </a:graphic>
      </p:graphicFrame>
    </p:spTree>
    <p:extLst>
      <p:ext uri="{BB962C8B-B14F-4D97-AF65-F5344CB8AC3E}">
        <p14:creationId xmlns:p14="http://schemas.microsoft.com/office/powerpoint/2010/main" val="15578314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F8E14D72-D871-35BD-0741-F72CCA449847}"/>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C7669771-3C2A-4E6C-D861-40DAAC4E299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Study 1: Real World Effects</a:t>
            </a:r>
            <a:endParaRPr sz="3900" dirty="0"/>
          </a:p>
        </p:txBody>
      </p:sp>
      <p:sp>
        <p:nvSpPr>
          <p:cNvPr id="126" name="Google Shape;126;g227a5b56a84_0_7">
            <a:extLst>
              <a:ext uri="{FF2B5EF4-FFF2-40B4-BE49-F238E27FC236}">
                <a16:creationId xmlns:a16="http://schemas.microsoft.com/office/drawing/2014/main" id="{AF577D81-FBCF-72DC-1083-70AC34709E46}"/>
              </a:ext>
            </a:extLst>
          </p:cNvPr>
          <p:cNvSpPr txBox="1">
            <a:spLocks noGrp="1"/>
          </p:cNvSpPr>
          <p:nvPr>
            <p:ph type="body" idx="1"/>
          </p:nvPr>
        </p:nvSpPr>
        <p:spPr>
          <a:xfrm>
            <a:off x="658346" y="4199122"/>
            <a:ext cx="10921030" cy="2081530"/>
          </a:xfrm>
          <a:prstGeom prst="rect">
            <a:avLst/>
          </a:prstGeom>
          <a:noFill/>
          <a:ln>
            <a:noFill/>
          </a:ln>
        </p:spPr>
        <p:txBody>
          <a:bodyPr spcFirstLastPara="1" wrap="square" lIns="91425" tIns="45700" rIns="91425" bIns="45700" anchor="t" anchorCtr="0">
            <a:normAutofit fontScale="77500" lnSpcReduction="20000"/>
          </a:bodyPr>
          <a:lstStyle/>
          <a:p>
            <a:pPr marL="457200" lvl="0" indent="-361950" algn="l" rtl="0">
              <a:lnSpc>
                <a:spcPct val="100000"/>
              </a:lnSpc>
              <a:spcBef>
                <a:spcPts val="0"/>
              </a:spcBef>
              <a:spcAft>
                <a:spcPts val="1200"/>
              </a:spcAft>
              <a:buSzPts val="2100"/>
              <a:buChar char="●"/>
            </a:pPr>
            <a:r>
              <a:rPr lang="en-US" sz="2200" dirty="0"/>
              <a:t>Using existing datasets eliminates external dependencies</a:t>
            </a:r>
          </a:p>
          <a:p>
            <a:pPr marL="457200" lvl="0" indent="-361950" algn="l" rtl="0">
              <a:lnSpc>
                <a:spcPct val="100000"/>
              </a:lnSpc>
              <a:spcBef>
                <a:spcPts val="0"/>
              </a:spcBef>
              <a:spcAft>
                <a:spcPts val="1200"/>
              </a:spcAft>
              <a:buSzPts val="2100"/>
              <a:buChar char="●"/>
            </a:pPr>
            <a:r>
              <a:rPr lang="en-US" sz="2200" dirty="0"/>
              <a:t>CUE+ BEND detection through ORA will be compared against effects-based BEND detection</a:t>
            </a:r>
          </a:p>
          <a:p>
            <a:pPr marL="457200" lvl="0" indent="-361950" algn="l" rtl="0">
              <a:lnSpc>
                <a:spcPct val="100000"/>
              </a:lnSpc>
              <a:spcBef>
                <a:spcPts val="0"/>
              </a:spcBef>
              <a:spcAft>
                <a:spcPts val="1200"/>
              </a:spcAft>
              <a:buSzPts val="2100"/>
              <a:buChar char="●"/>
            </a:pPr>
            <a:r>
              <a:rPr lang="en-US" sz="2200" dirty="0"/>
              <a:t>Correlations between attempted BEND maneuvers (CUE+) and observed BEND maneuvers (effects-based) allow for some measure of effectiveness and for the assessment of countermeasures</a:t>
            </a:r>
          </a:p>
          <a:p>
            <a:pPr marL="457200" lvl="0" indent="-361950" algn="l" rtl="0">
              <a:lnSpc>
                <a:spcPct val="100000"/>
              </a:lnSpc>
              <a:spcBef>
                <a:spcPts val="0"/>
              </a:spcBef>
              <a:spcAft>
                <a:spcPts val="1200"/>
              </a:spcAft>
              <a:buSzPts val="2100"/>
              <a:buChar char="●"/>
            </a:pPr>
            <a:r>
              <a:rPr lang="en-US" sz="2200" dirty="0"/>
              <a:t>Results from BEND Battle can then be compared to ratios of CUE+ detected attempted maneuvers per effects-based detected maneuvers to validate simulated countermeasure effectiveness </a:t>
            </a:r>
          </a:p>
          <a:p>
            <a:pPr marL="457200" lvl="0" indent="-361950" algn="l" rtl="0">
              <a:lnSpc>
                <a:spcPct val="100000"/>
              </a:lnSpc>
              <a:spcBef>
                <a:spcPts val="0"/>
              </a:spcBef>
              <a:spcAft>
                <a:spcPts val="1200"/>
              </a:spcAft>
              <a:buSzPts val="2100"/>
              <a:buChar char="●"/>
            </a:pPr>
            <a:endParaRPr lang="en-US" sz="1400" dirty="0"/>
          </a:p>
          <a:p>
            <a:pPr marL="457200" lvl="0" indent="-361950" algn="l" rtl="0">
              <a:lnSpc>
                <a:spcPct val="150000"/>
              </a:lnSpc>
              <a:spcBef>
                <a:spcPts val="0"/>
              </a:spcBef>
              <a:spcAft>
                <a:spcPts val="0"/>
              </a:spcAft>
              <a:buSzPts val="2100"/>
              <a:buChar char="●"/>
            </a:pPr>
            <a:endParaRPr lang="en-US" dirty="0"/>
          </a:p>
        </p:txBody>
      </p:sp>
      <p:sp>
        <p:nvSpPr>
          <p:cNvPr id="127" name="Google Shape;127;g227a5b56a84_0_7">
            <a:extLst>
              <a:ext uri="{FF2B5EF4-FFF2-40B4-BE49-F238E27FC236}">
                <a16:creationId xmlns:a16="http://schemas.microsoft.com/office/drawing/2014/main" id="{435F00DE-6485-6DDC-0A89-BEB261F6114F}"/>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65</a:t>
            </a:fld>
            <a:endParaRPr/>
          </a:p>
        </p:txBody>
      </p:sp>
      <p:graphicFrame>
        <p:nvGraphicFramePr>
          <p:cNvPr id="6" name="Object 5">
            <a:extLst>
              <a:ext uri="{FF2B5EF4-FFF2-40B4-BE49-F238E27FC236}">
                <a16:creationId xmlns:a16="http://schemas.microsoft.com/office/drawing/2014/main" id="{6C2665D0-3B93-D1D6-DE6E-723B58A76C99}"/>
              </a:ext>
            </a:extLst>
          </p:cNvPr>
          <p:cNvGraphicFramePr>
            <a:graphicFrameLocks noChangeAspect="1"/>
          </p:cNvGraphicFramePr>
          <p:nvPr>
            <p:extLst>
              <p:ext uri="{D42A27DB-BD31-4B8C-83A1-F6EECF244321}">
                <p14:modId xmlns:p14="http://schemas.microsoft.com/office/powerpoint/2010/main" val="2475354799"/>
              </p:ext>
            </p:extLst>
          </p:nvPr>
        </p:nvGraphicFramePr>
        <p:xfrm>
          <a:off x="658346" y="2105246"/>
          <a:ext cx="10666945" cy="1602637"/>
        </p:xfrm>
        <a:graphic>
          <a:graphicData uri="http://schemas.openxmlformats.org/presentationml/2006/ole">
            <mc:AlternateContent xmlns:mc="http://schemas.openxmlformats.org/markup-compatibility/2006">
              <mc:Choice xmlns:v="urn:schemas-microsoft-com:vml" Requires="v">
                <p:oleObj name="Worksheet" r:id="rId3" imgW="5219712" imgH="784800" progId="Excel.Sheet.12">
                  <p:embed/>
                </p:oleObj>
              </mc:Choice>
              <mc:Fallback>
                <p:oleObj name="Worksheet" r:id="rId3" imgW="5219712" imgH="784800" progId="Excel.Sheet.12">
                  <p:embed/>
                  <p:pic>
                    <p:nvPicPr>
                      <p:cNvPr id="0" name=""/>
                      <p:cNvPicPr/>
                      <p:nvPr/>
                    </p:nvPicPr>
                    <p:blipFill>
                      <a:blip r:embed="rId4"/>
                      <a:stretch>
                        <a:fillRect/>
                      </a:stretch>
                    </p:blipFill>
                    <p:spPr>
                      <a:xfrm>
                        <a:off x="658346" y="2105246"/>
                        <a:ext cx="10666945" cy="1602637"/>
                      </a:xfrm>
                      <a:prstGeom prst="rect">
                        <a:avLst/>
                      </a:prstGeom>
                    </p:spPr>
                  </p:pic>
                </p:oleObj>
              </mc:Fallback>
            </mc:AlternateContent>
          </a:graphicData>
        </a:graphic>
      </p:graphicFrame>
      <p:sp>
        <p:nvSpPr>
          <p:cNvPr id="3" name="Oval 2">
            <a:extLst>
              <a:ext uri="{FF2B5EF4-FFF2-40B4-BE49-F238E27FC236}">
                <a16:creationId xmlns:a16="http://schemas.microsoft.com/office/drawing/2014/main" id="{8E21CB05-BE33-F259-8665-E1457331482F}"/>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381668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0E6575B1-D7C4-036C-FA07-152DB3544A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DE4B4495-7DFF-3F35-7101-F9F0CA8F5718}"/>
              </a:ext>
            </a:extLst>
          </p:cNvPr>
          <p:cNvSpPr txBox="1">
            <a:spLocks noGrp="1"/>
          </p:cNvSpPr>
          <p:nvPr>
            <p:ph type="title"/>
          </p:nvPr>
        </p:nvSpPr>
        <p:spPr>
          <a:xfrm>
            <a:off x="838200" y="15390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Study 1: Real World Effects</a:t>
            </a:r>
            <a:endParaRPr sz="3900" dirty="0"/>
          </a:p>
        </p:txBody>
      </p:sp>
      <p:sp>
        <p:nvSpPr>
          <p:cNvPr id="127" name="Google Shape;127;g227a5b56a84_0_7">
            <a:extLst>
              <a:ext uri="{FF2B5EF4-FFF2-40B4-BE49-F238E27FC236}">
                <a16:creationId xmlns:a16="http://schemas.microsoft.com/office/drawing/2014/main" id="{9614C5D8-DEA5-3332-308B-B88F09254F0F}"/>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66</a:t>
            </a:fld>
            <a:endParaRPr dirty="0"/>
          </a:p>
        </p:txBody>
      </p:sp>
      <p:pic>
        <p:nvPicPr>
          <p:cNvPr id="7" name="Picture 6">
            <a:extLst>
              <a:ext uri="{FF2B5EF4-FFF2-40B4-BE49-F238E27FC236}">
                <a16:creationId xmlns:a16="http://schemas.microsoft.com/office/drawing/2014/main" id="{89E8D939-73AA-89F0-11F7-E69EFD5041F1}"/>
              </a:ext>
            </a:extLst>
          </p:cNvPr>
          <p:cNvPicPr>
            <a:picLocks noChangeAspect="1"/>
          </p:cNvPicPr>
          <p:nvPr/>
        </p:nvPicPr>
        <p:blipFill>
          <a:blip r:embed="rId3"/>
          <a:stretch>
            <a:fillRect/>
          </a:stretch>
        </p:blipFill>
        <p:spPr>
          <a:xfrm>
            <a:off x="1337883" y="3718188"/>
            <a:ext cx="2954881" cy="2638162"/>
          </a:xfrm>
          <a:prstGeom prst="rect">
            <a:avLst/>
          </a:prstGeom>
        </p:spPr>
      </p:pic>
      <p:sp>
        <p:nvSpPr>
          <p:cNvPr id="2" name="Rectangle 1">
            <a:extLst>
              <a:ext uri="{FF2B5EF4-FFF2-40B4-BE49-F238E27FC236}">
                <a16:creationId xmlns:a16="http://schemas.microsoft.com/office/drawing/2014/main" id="{903382FE-823A-6E1C-EC2C-9F2F74B04B8C}"/>
              </a:ext>
            </a:extLst>
          </p:cNvPr>
          <p:cNvSpPr/>
          <p:nvPr/>
        </p:nvSpPr>
        <p:spPr>
          <a:xfrm>
            <a:off x="2082579" y="5439366"/>
            <a:ext cx="2036618" cy="987394"/>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65F339E-2E1A-510F-BE08-C4FE34F1F202}"/>
              </a:ext>
            </a:extLst>
          </p:cNvPr>
          <p:cNvCxnSpPr>
            <a:cxnSpLocks/>
          </p:cNvCxnSpPr>
          <p:nvPr/>
        </p:nvCxnSpPr>
        <p:spPr>
          <a:xfrm flipV="1">
            <a:off x="2082579" y="4603192"/>
            <a:ext cx="5520863" cy="83617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515F98-8E22-4D3A-FEE2-223F94977FCB}"/>
              </a:ext>
            </a:extLst>
          </p:cNvPr>
          <p:cNvCxnSpPr>
            <a:cxnSpLocks/>
          </p:cNvCxnSpPr>
          <p:nvPr/>
        </p:nvCxnSpPr>
        <p:spPr>
          <a:xfrm flipV="1">
            <a:off x="2082579" y="6001932"/>
            <a:ext cx="5481179" cy="424828"/>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9B9D44-8A7F-C90F-D640-86CE4F5D64A1}"/>
              </a:ext>
            </a:extLst>
          </p:cNvPr>
          <p:cNvCxnSpPr>
            <a:cxnSpLocks/>
          </p:cNvCxnSpPr>
          <p:nvPr/>
        </p:nvCxnSpPr>
        <p:spPr>
          <a:xfrm flipV="1">
            <a:off x="4119197" y="6001932"/>
            <a:ext cx="6653055" cy="42342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CC7675-09D0-458F-BF55-585938B418C0}"/>
              </a:ext>
            </a:extLst>
          </p:cNvPr>
          <p:cNvCxnSpPr>
            <a:cxnSpLocks/>
          </p:cNvCxnSpPr>
          <p:nvPr/>
        </p:nvCxnSpPr>
        <p:spPr>
          <a:xfrm flipV="1">
            <a:off x="4119197" y="4584682"/>
            <a:ext cx="6676321" cy="853663"/>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9264A7C-FB15-7036-D466-4392E810830A}"/>
              </a:ext>
            </a:extLst>
          </p:cNvPr>
          <p:cNvPicPr>
            <a:picLocks noChangeAspect="1"/>
          </p:cNvPicPr>
          <p:nvPr/>
        </p:nvPicPr>
        <p:blipFill rotWithShape="1">
          <a:blip r:embed="rId4"/>
          <a:srcRect t="18727" b="9702"/>
          <a:stretch/>
        </p:blipFill>
        <p:spPr>
          <a:xfrm>
            <a:off x="7603443" y="4591663"/>
            <a:ext cx="3192075" cy="1413874"/>
          </a:xfrm>
          <a:prstGeom prst="rect">
            <a:avLst/>
          </a:prstGeom>
          <a:ln w="12700">
            <a:solidFill>
              <a:schemeClr val="tx1"/>
            </a:solidFill>
          </a:ln>
        </p:spPr>
      </p:pic>
      <p:graphicFrame>
        <p:nvGraphicFramePr>
          <p:cNvPr id="5" name="Chart 4">
            <a:extLst>
              <a:ext uri="{FF2B5EF4-FFF2-40B4-BE49-F238E27FC236}">
                <a16:creationId xmlns:a16="http://schemas.microsoft.com/office/drawing/2014/main" id="{DDEAF87D-AD4C-1354-3C57-FC6D43DEE786}"/>
              </a:ext>
            </a:extLst>
          </p:cNvPr>
          <p:cNvGraphicFramePr/>
          <p:nvPr>
            <p:extLst>
              <p:ext uri="{D42A27DB-BD31-4B8C-83A1-F6EECF244321}">
                <p14:modId xmlns:p14="http://schemas.microsoft.com/office/powerpoint/2010/main" val="763710581"/>
              </p:ext>
            </p:extLst>
          </p:nvPr>
        </p:nvGraphicFramePr>
        <p:xfrm>
          <a:off x="92159" y="1626494"/>
          <a:ext cx="2954881" cy="23631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9BFFFFB4-4FC3-C1B7-8A48-3CBDA310E1B5}"/>
              </a:ext>
            </a:extLst>
          </p:cNvPr>
          <p:cNvGraphicFramePr/>
          <p:nvPr>
            <p:extLst>
              <p:ext uri="{D42A27DB-BD31-4B8C-83A1-F6EECF244321}">
                <p14:modId xmlns:p14="http://schemas.microsoft.com/office/powerpoint/2010/main" val="2164187315"/>
              </p:ext>
            </p:extLst>
          </p:nvPr>
        </p:nvGraphicFramePr>
        <p:xfrm>
          <a:off x="3047040" y="1629300"/>
          <a:ext cx="3142004" cy="2363185"/>
        </p:xfrm>
        <a:graphic>
          <a:graphicData uri="http://schemas.openxmlformats.org/drawingml/2006/chart">
            <c:chart xmlns:c="http://schemas.openxmlformats.org/drawingml/2006/chart" xmlns:r="http://schemas.openxmlformats.org/officeDocument/2006/relationships" r:id="rId6"/>
          </a:graphicData>
        </a:graphic>
      </p:graphicFrame>
      <p:sp>
        <p:nvSpPr>
          <p:cNvPr id="136" name="TextBox 135">
            <a:extLst>
              <a:ext uri="{FF2B5EF4-FFF2-40B4-BE49-F238E27FC236}">
                <a16:creationId xmlns:a16="http://schemas.microsoft.com/office/drawing/2014/main" id="{42D44BDD-A6C4-028B-F8E8-215668F71C3B}"/>
              </a:ext>
            </a:extLst>
          </p:cNvPr>
          <p:cNvSpPr txBox="1"/>
          <p:nvPr/>
        </p:nvSpPr>
        <p:spPr>
          <a:xfrm>
            <a:off x="8633926" y="1626494"/>
            <a:ext cx="1247457" cy="307777"/>
          </a:xfrm>
          <a:prstGeom prst="rect">
            <a:avLst/>
          </a:prstGeom>
          <a:noFill/>
        </p:spPr>
        <p:txBody>
          <a:bodyPr wrap="none" rtlCol="0">
            <a:spAutoFit/>
          </a:bodyPr>
          <a:lstStyle/>
          <a:p>
            <a:r>
              <a:rPr lang="en-US" dirty="0"/>
              <a:t>Group Target</a:t>
            </a:r>
          </a:p>
        </p:txBody>
      </p:sp>
      <p:sp>
        <p:nvSpPr>
          <p:cNvPr id="3" name="Oval 2">
            <a:extLst>
              <a:ext uri="{FF2B5EF4-FFF2-40B4-BE49-F238E27FC236}">
                <a16:creationId xmlns:a16="http://schemas.microsoft.com/office/drawing/2014/main" id="{6A7959DC-9540-2D7B-17B4-2EB81C3F8265}"/>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8E3B62-988E-8AE6-16CA-E5216D8153B6}"/>
              </a:ext>
            </a:extLst>
          </p:cNvPr>
          <p:cNvPicPr>
            <a:picLocks noChangeAspect="1"/>
          </p:cNvPicPr>
          <p:nvPr/>
        </p:nvPicPr>
        <p:blipFill>
          <a:blip r:embed="rId7"/>
          <a:stretch>
            <a:fillRect/>
          </a:stretch>
        </p:blipFill>
        <p:spPr>
          <a:xfrm>
            <a:off x="7149663" y="2030828"/>
            <a:ext cx="3990593" cy="2411618"/>
          </a:xfrm>
          <a:prstGeom prst="rect">
            <a:avLst/>
          </a:prstGeom>
        </p:spPr>
      </p:pic>
    </p:spTree>
    <p:extLst>
      <p:ext uri="{BB962C8B-B14F-4D97-AF65-F5344CB8AC3E}">
        <p14:creationId xmlns:p14="http://schemas.microsoft.com/office/powerpoint/2010/main" val="1391944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CB55A-2B03-26A1-2639-7A0EC35651A0}"/>
              </a:ext>
            </a:extLst>
          </p:cNvPr>
          <p:cNvSpPr>
            <a:spLocks noGrp="1"/>
          </p:cNvSpPr>
          <p:nvPr>
            <p:ph type="title"/>
          </p:nvPr>
        </p:nvSpPr>
        <p:spPr/>
        <p:txBody>
          <a:bodyPr/>
          <a:lstStyle/>
          <a:p>
            <a:r>
              <a:rPr lang="en-US" dirty="0"/>
              <a:t>Telegram Generation</a:t>
            </a:r>
          </a:p>
        </p:txBody>
      </p:sp>
      <p:sp>
        <p:nvSpPr>
          <p:cNvPr id="4" name="Slide Number Placeholder 3">
            <a:extLst>
              <a:ext uri="{FF2B5EF4-FFF2-40B4-BE49-F238E27FC236}">
                <a16:creationId xmlns:a16="http://schemas.microsoft.com/office/drawing/2014/main" id="{397CC8BB-F377-62BD-F8A4-99EBED75BF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67</a:t>
            </a:fld>
            <a:endParaRPr lang="en-US"/>
          </a:p>
        </p:txBody>
      </p:sp>
      <p:grpSp>
        <p:nvGrpSpPr>
          <p:cNvPr id="3" name="Group 2">
            <a:extLst>
              <a:ext uri="{FF2B5EF4-FFF2-40B4-BE49-F238E27FC236}">
                <a16:creationId xmlns:a16="http://schemas.microsoft.com/office/drawing/2014/main" id="{5D9A57C9-D8A5-EC1E-3ABC-8E6E4ECCAD17}"/>
              </a:ext>
            </a:extLst>
          </p:cNvPr>
          <p:cNvGrpSpPr/>
          <p:nvPr/>
        </p:nvGrpSpPr>
        <p:grpSpPr>
          <a:xfrm>
            <a:off x="620270" y="1588767"/>
            <a:ext cx="11161695" cy="4884587"/>
            <a:chOff x="620270" y="1704514"/>
            <a:chExt cx="11161695" cy="4884587"/>
          </a:xfrm>
        </p:grpSpPr>
        <p:sp>
          <p:nvSpPr>
            <p:cNvPr id="48" name="Rectangle 47">
              <a:extLst>
                <a:ext uri="{FF2B5EF4-FFF2-40B4-BE49-F238E27FC236}">
                  <a16:creationId xmlns:a16="http://schemas.microsoft.com/office/drawing/2014/main" id="{5E05D993-17D2-10F6-3CA9-064B8FEB6E65}"/>
                </a:ext>
              </a:extLst>
            </p:cNvPr>
            <p:cNvSpPr/>
            <p:nvPr/>
          </p:nvSpPr>
          <p:spPr>
            <a:xfrm>
              <a:off x="3030802" y="1704514"/>
              <a:ext cx="8751163" cy="4829452"/>
            </a:xfrm>
            <a:prstGeom prst="rect">
              <a:avLst/>
            </a:prstGeom>
            <a:no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lowchart: Decision 6">
              <a:extLst>
                <a:ext uri="{FF2B5EF4-FFF2-40B4-BE49-F238E27FC236}">
                  <a16:creationId xmlns:a16="http://schemas.microsoft.com/office/drawing/2014/main" id="{DA3B99BD-DDC1-9181-8EBD-CEA54FA4EDEF}"/>
                </a:ext>
              </a:extLst>
            </p:cNvPr>
            <p:cNvSpPr/>
            <p:nvPr/>
          </p:nvSpPr>
          <p:spPr>
            <a:xfrm>
              <a:off x="5366369" y="3144914"/>
              <a:ext cx="1827322" cy="1325563"/>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Topic Selection?</a:t>
              </a:r>
            </a:p>
          </p:txBody>
        </p:sp>
        <p:sp>
          <p:nvSpPr>
            <p:cNvPr id="9" name="Flowchart: Decision 8">
              <a:extLst>
                <a:ext uri="{FF2B5EF4-FFF2-40B4-BE49-F238E27FC236}">
                  <a16:creationId xmlns:a16="http://schemas.microsoft.com/office/drawing/2014/main" id="{5EB96624-4BF0-7C1F-1916-1FE40EA56BEF}"/>
                </a:ext>
              </a:extLst>
            </p:cNvPr>
            <p:cNvSpPr/>
            <p:nvPr/>
          </p:nvSpPr>
          <p:spPr>
            <a:xfrm>
              <a:off x="3210575" y="3144914"/>
              <a:ext cx="1827322" cy="1325563"/>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Repost?</a:t>
              </a:r>
            </a:p>
          </p:txBody>
        </p:sp>
        <p:sp>
          <p:nvSpPr>
            <p:cNvPr id="10" name="Oval 9">
              <a:extLst>
                <a:ext uri="{FF2B5EF4-FFF2-40B4-BE49-F238E27FC236}">
                  <a16:creationId xmlns:a16="http://schemas.microsoft.com/office/drawing/2014/main" id="{C79C7E16-6617-CDE0-B40C-2CA6CE2349CE}"/>
                </a:ext>
              </a:extLst>
            </p:cNvPr>
            <p:cNvSpPr/>
            <p:nvPr/>
          </p:nvSpPr>
          <p:spPr>
            <a:xfrm>
              <a:off x="817771" y="3743804"/>
              <a:ext cx="1432320" cy="914400"/>
            </a:xfrm>
            <a:prstGeom prst="ellipse">
              <a:avLst/>
            </a:prstGeom>
            <a:solidFill>
              <a:schemeClr val="bg1">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Start</a:t>
              </a:r>
            </a:p>
          </p:txBody>
        </p:sp>
        <p:sp>
          <p:nvSpPr>
            <p:cNvPr id="11" name="Flowchart: Decision 10">
              <a:extLst>
                <a:ext uri="{FF2B5EF4-FFF2-40B4-BE49-F238E27FC236}">
                  <a16:creationId xmlns:a16="http://schemas.microsoft.com/office/drawing/2014/main" id="{F8B88435-3789-59DF-70AF-FE1DFD849BBB}"/>
                </a:ext>
              </a:extLst>
            </p:cNvPr>
            <p:cNvSpPr/>
            <p:nvPr/>
          </p:nvSpPr>
          <p:spPr>
            <a:xfrm>
              <a:off x="620270" y="1826455"/>
              <a:ext cx="1827322" cy="1325563"/>
            </a:xfrm>
            <a:prstGeom prst="flowChartDecision">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How many posts?</a:t>
              </a:r>
            </a:p>
          </p:txBody>
        </p:sp>
        <p:sp>
          <p:nvSpPr>
            <p:cNvPr id="12" name="Flowchart: Decision 11">
              <a:extLst>
                <a:ext uri="{FF2B5EF4-FFF2-40B4-BE49-F238E27FC236}">
                  <a16:creationId xmlns:a16="http://schemas.microsoft.com/office/drawing/2014/main" id="{02D08478-A246-262E-89E4-C61EBAC3C008}"/>
                </a:ext>
              </a:extLst>
            </p:cNvPr>
            <p:cNvSpPr/>
            <p:nvPr/>
          </p:nvSpPr>
          <p:spPr>
            <a:xfrm>
              <a:off x="7522163" y="3144912"/>
              <a:ext cx="1827322" cy="1325563"/>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BEND?</a:t>
              </a:r>
            </a:p>
          </p:txBody>
        </p:sp>
        <p:sp>
          <p:nvSpPr>
            <p:cNvPr id="13" name="Flowchart: Decision 12">
              <a:extLst>
                <a:ext uri="{FF2B5EF4-FFF2-40B4-BE49-F238E27FC236}">
                  <a16:creationId xmlns:a16="http://schemas.microsoft.com/office/drawing/2014/main" id="{3EB7BCD0-A4FC-53BC-739F-CEC390C3E5ED}"/>
                </a:ext>
              </a:extLst>
            </p:cNvPr>
            <p:cNvSpPr/>
            <p:nvPr/>
          </p:nvSpPr>
          <p:spPr>
            <a:xfrm>
              <a:off x="9677957" y="3144915"/>
              <a:ext cx="1827322" cy="1315166"/>
            </a:xfrm>
            <a:prstGeom prst="flowChartDecision">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rPr>
                <a:t>Link?</a:t>
              </a:r>
            </a:p>
          </p:txBody>
        </p:sp>
        <p:sp>
          <p:nvSpPr>
            <p:cNvPr id="17" name="Arc 16">
              <a:extLst>
                <a:ext uri="{FF2B5EF4-FFF2-40B4-BE49-F238E27FC236}">
                  <a16:creationId xmlns:a16="http://schemas.microsoft.com/office/drawing/2014/main" id="{1B836BAF-3115-2F86-E5A5-7DDB16D2A428}"/>
                </a:ext>
              </a:extLst>
            </p:cNvPr>
            <p:cNvSpPr/>
            <p:nvPr/>
          </p:nvSpPr>
          <p:spPr>
            <a:xfrm rot="10128875">
              <a:off x="3663185" y="2270265"/>
              <a:ext cx="914400" cy="914400"/>
            </a:xfrm>
            <a:prstGeom prst="arc">
              <a:avLst>
                <a:gd name="adj1" fmla="val 17380870"/>
                <a:gd name="adj2" fmla="val 1478223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a:extLst>
                <a:ext uri="{FF2B5EF4-FFF2-40B4-BE49-F238E27FC236}">
                  <a16:creationId xmlns:a16="http://schemas.microsoft.com/office/drawing/2014/main" id="{86EF632C-7DE6-FEA4-19CE-2182FA250124}"/>
                </a:ext>
              </a:extLst>
            </p:cNvPr>
            <p:cNvSpPr/>
            <p:nvPr/>
          </p:nvSpPr>
          <p:spPr>
            <a:xfrm rot="10800000">
              <a:off x="5366369" y="2735502"/>
              <a:ext cx="2498946" cy="563689"/>
            </a:xfrm>
            <a:prstGeom prst="arc">
              <a:avLst>
                <a:gd name="adj1" fmla="val 20049807"/>
                <a:gd name="adj2" fmla="val 16297855"/>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3CE0B695-6D7A-5E3F-E087-5337727DBE9E}"/>
                </a:ext>
              </a:extLst>
            </p:cNvPr>
            <p:cNvSpPr/>
            <p:nvPr/>
          </p:nvSpPr>
          <p:spPr>
            <a:xfrm rot="10800000">
              <a:off x="7966016" y="2745218"/>
              <a:ext cx="999094" cy="412589"/>
            </a:xfrm>
            <a:prstGeom prst="arc">
              <a:avLst>
                <a:gd name="adj1" fmla="val 17380870"/>
                <a:gd name="adj2" fmla="val 1478223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730D8DBF-C97C-DD38-7DC1-5704D4FEE0A6}"/>
                </a:ext>
              </a:extLst>
            </p:cNvPr>
            <p:cNvSpPr/>
            <p:nvPr/>
          </p:nvSpPr>
          <p:spPr>
            <a:xfrm rot="10128875">
              <a:off x="10134418" y="2011448"/>
              <a:ext cx="914400" cy="1242875"/>
            </a:xfrm>
            <a:prstGeom prst="arc">
              <a:avLst>
                <a:gd name="adj1" fmla="val 17380870"/>
                <a:gd name="adj2" fmla="val 15202526"/>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993444C2-DFC6-0C23-AF4D-2D41D1C46C47}"/>
                </a:ext>
              </a:extLst>
            </p:cNvPr>
            <p:cNvSpPr txBox="1"/>
            <p:nvPr/>
          </p:nvSpPr>
          <p:spPr>
            <a:xfrm>
              <a:off x="6960095" y="4876706"/>
              <a:ext cx="3883055" cy="738664"/>
            </a:xfrm>
            <a:prstGeom prst="rect">
              <a:avLst/>
            </a:prstGeom>
            <a:noFill/>
            <a:ln w="28575">
              <a:solidFill>
                <a:schemeClr val="tx1"/>
              </a:solidFill>
            </a:ln>
          </p:spPr>
          <p:txBody>
            <a:bodyPr wrap="square" rtlCol="0">
              <a:spAutoFit/>
            </a:bodyPr>
            <a:lstStyle/>
            <a:p>
              <a:pPr algn="ctr"/>
              <a:endParaRPr lang="en-US" dirty="0">
                <a:solidFill>
                  <a:schemeClr val="tx1"/>
                </a:solidFill>
              </a:endParaRPr>
            </a:p>
            <a:p>
              <a:pPr algn="ctr"/>
              <a:r>
                <a:rPr lang="en-US" dirty="0">
                  <a:solidFill>
                    <a:schemeClr val="tx1"/>
                  </a:solidFill>
                </a:rPr>
                <a:t>Prompt Engineering</a:t>
              </a:r>
              <a:br>
                <a:rPr lang="en-US" dirty="0">
                  <a:solidFill>
                    <a:schemeClr val="tx1"/>
                  </a:solidFill>
                </a:rPr>
              </a:br>
              <a:endParaRPr lang="en-US" dirty="0">
                <a:solidFill>
                  <a:schemeClr val="tx1"/>
                </a:solidFill>
              </a:endParaRPr>
            </a:p>
          </p:txBody>
        </p:sp>
        <p:cxnSp>
          <p:nvCxnSpPr>
            <p:cNvPr id="24" name="Straight Arrow Connector 23">
              <a:extLst>
                <a:ext uri="{FF2B5EF4-FFF2-40B4-BE49-F238E27FC236}">
                  <a16:creationId xmlns:a16="http://schemas.microsoft.com/office/drawing/2014/main" id="{59D32B7B-5D7C-2E51-AD6A-E28E55DDA30E}"/>
                </a:ext>
              </a:extLst>
            </p:cNvPr>
            <p:cNvCxnSpPr>
              <a:stCxn id="12" idx="2"/>
            </p:cNvCxnSpPr>
            <p:nvPr/>
          </p:nvCxnSpPr>
          <p:spPr>
            <a:xfrm>
              <a:off x="8435824" y="4470475"/>
              <a:ext cx="0" cy="4062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8E4E81D-D16C-D4F9-F860-A8B84CF0D016}"/>
                </a:ext>
              </a:extLst>
            </p:cNvPr>
            <p:cNvCxnSpPr>
              <a:cxnSpLocks/>
              <a:stCxn id="13" idx="2"/>
            </p:cNvCxnSpPr>
            <p:nvPr/>
          </p:nvCxnSpPr>
          <p:spPr>
            <a:xfrm>
              <a:off x="10591618" y="4460081"/>
              <a:ext cx="0" cy="4166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Flowchart: Data 35">
              <a:extLst>
                <a:ext uri="{FF2B5EF4-FFF2-40B4-BE49-F238E27FC236}">
                  <a16:creationId xmlns:a16="http://schemas.microsoft.com/office/drawing/2014/main" id="{60EA886E-5FDD-DDD9-D095-06F942CDF615}"/>
                </a:ext>
              </a:extLst>
            </p:cNvPr>
            <p:cNvSpPr/>
            <p:nvPr/>
          </p:nvSpPr>
          <p:spPr>
            <a:xfrm>
              <a:off x="5560771" y="2421692"/>
              <a:ext cx="1520185" cy="441343"/>
            </a:xfrm>
            <a:prstGeom prst="flowChartInputOutpu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Group</a:t>
              </a:r>
            </a:p>
          </p:txBody>
        </p:sp>
        <p:sp>
          <p:nvSpPr>
            <p:cNvPr id="37" name="Flowchart: Data 36">
              <a:extLst>
                <a:ext uri="{FF2B5EF4-FFF2-40B4-BE49-F238E27FC236}">
                  <a16:creationId xmlns:a16="http://schemas.microsoft.com/office/drawing/2014/main" id="{604F79AB-E2D4-37AB-6BC1-C866B838C5E7}"/>
                </a:ext>
              </a:extLst>
            </p:cNvPr>
            <p:cNvSpPr/>
            <p:nvPr/>
          </p:nvSpPr>
          <p:spPr>
            <a:xfrm>
              <a:off x="7335695" y="2421692"/>
              <a:ext cx="2498946" cy="441343"/>
            </a:xfrm>
            <a:prstGeom prst="flowChartInputOutpu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Topic/Narratives</a:t>
              </a:r>
            </a:p>
          </p:txBody>
        </p:sp>
        <p:cxnSp>
          <p:nvCxnSpPr>
            <p:cNvPr id="38" name="Straight Arrow Connector 37">
              <a:extLst>
                <a:ext uri="{FF2B5EF4-FFF2-40B4-BE49-F238E27FC236}">
                  <a16:creationId xmlns:a16="http://schemas.microsoft.com/office/drawing/2014/main" id="{001BB5CA-D51B-E187-8929-4AE21489DA83}"/>
                </a:ext>
              </a:extLst>
            </p:cNvPr>
            <p:cNvCxnSpPr>
              <a:cxnSpLocks/>
              <a:stCxn id="7" idx="3"/>
              <a:endCxn id="12" idx="1"/>
            </p:cNvCxnSpPr>
            <p:nvPr/>
          </p:nvCxnSpPr>
          <p:spPr>
            <a:xfrm flipV="1">
              <a:off x="7193691" y="3807694"/>
              <a:ext cx="328472"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863E283C-728E-45BF-7035-334C399E8A2E}"/>
                </a:ext>
              </a:extLst>
            </p:cNvPr>
            <p:cNvSpPr/>
            <p:nvPr/>
          </p:nvSpPr>
          <p:spPr>
            <a:xfrm>
              <a:off x="8181606" y="5948190"/>
              <a:ext cx="1440032" cy="36742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LLM API Call</a:t>
              </a:r>
            </a:p>
          </p:txBody>
        </p:sp>
        <p:cxnSp>
          <p:nvCxnSpPr>
            <p:cNvPr id="42" name="Straight Arrow Connector 41">
              <a:extLst>
                <a:ext uri="{FF2B5EF4-FFF2-40B4-BE49-F238E27FC236}">
                  <a16:creationId xmlns:a16="http://schemas.microsoft.com/office/drawing/2014/main" id="{2397AEE5-B19A-2E15-AC2A-0658D7AEB9AB}"/>
                </a:ext>
              </a:extLst>
            </p:cNvPr>
            <p:cNvCxnSpPr>
              <a:cxnSpLocks/>
              <a:stCxn id="22" idx="2"/>
              <a:endCxn id="41" idx="0"/>
            </p:cNvCxnSpPr>
            <p:nvPr/>
          </p:nvCxnSpPr>
          <p:spPr>
            <a:xfrm flipH="1">
              <a:off x="8901622" y="5615370"/>
              <a:ext cx="1" cy="3328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9" name="Oval 48">
              <a:extLst>
                <a:ext uri="{FF2B5EF4-FFF2-40B4-BE49-F238E27FC236}">
                  <a16:creationId xmlns:a16="http://schemas.microsoft.com/office/drawing/2014/main" id="{8B440B4A-D4A9-BAE0-1B44-176D002AA403}"/>
                </a:ext>
              </a:extLst>
            </p:cNvPr>
            <p:cNvSpPr/>
            <p:nvPr/>
          </p:nvSpPr>
          <p:spPr>
            <a:xfrm>
              <a:off x="813263" y="5674701"/>
              <a:ext cx="1432320" cy="914400"/>
            </a:xfrm>
            <a:prstGeom prst="ellipse">
              <a:avLst/>
            </a:prstGeom>
            <a:solidFill>
              <a:srgbClr val="59595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Messages</a:t>
              </a:r>
            </a:p>
          </p:txBody>
        </p:sp>
        <p:cxnSp>
          <p:nvCxnSpPr>
            <p:cNvPr id="50" name="Straight Arrow Connector 49">
              <a:extLst>
                <a:ext uri="{FF2B5EF4-FFF2-40B4-BE49-F238E27FC236}">
                  <a16:creationId xmlns:a16="http://schemas.microsoft.com/office/drawing/2014/main" id="{757D2911-52E7-C385-C67B-AD23B2FEAA76}"/>
                </a:ext>
              </a:extLst>
            </p:cNvPr>
            <p:cNvCxnSpPr>
              <a:cxnSpLocks/>
              <a:stCxn id="41" idx="1"/>
              <a:endCxn id="49" idx="6"/>
            </p:cNvCxnSpPr>
            <p:nvPr/>
          </p:nvCxnSpPr>
          <p:spPr>
            <a:xfrm flipH="1" flipV="1">
              <a:off x="2245583" y="6131901"/>
              <a:ext cx="5936023"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7C8E4F7D-BA50-068F-B1CA-D0166F97AEDA}"/>
                </a:ext>
              </a:extLst>
            </p:cNvPr>
            <p:cNvSpPr txBox="1"/>
            <p:nvPr/>
          </p:nvSpPr>
          <p:spPr>
            <a:xfrm>
              <a:off x="2220915" y="3027302"/>
              <a:ext cx="423514" cy="307778"/>
            </a:xfrm>
            <a:prstGeom prst="rect">
              <a:avLst/>
            </a:prstGeom>
            <a:noFill/>
          </p:spPr>
          <p:txBody>
            <a:bodyPr wrap="square" rtlCol="0">
              <a:spAutoFit/>
            </a:bodyPr>
            <a:lstStyle/>
            <a:p>
              <a:r>
                <a:rPr lang="en-US" i="1" dirty="0"/>
                <a:t>n x</a:t>
              </a:r>
            </a:p>
          </p:txBody>
        </p:sp>
        <p:cxnSp>
          <p:nvCxnSpPr>
            <p:cNvPr id="58" name="Straight Arrow Connector 57">
              <a:extLst>
                <a:ext uri="{FF2B5EF4-FFF2-40B4-BE49-F238E27FC236}">
                  <a16:creationId xmlns:a16="http://schemas.microsoft.com/office/drawing/2014/main" id="{4986251E-BEA1-787E-9871-A6DEC5D57048}"/>
                </a:ext>
              </a:extLst>
            </p:cNvPr>
            <p:cNvCxnSpPr>
              <a:cxnSpLocks/>
              <a:stCxn id="10" idx="0"/>
              <a:endCxn id="11" idx="2"/>
            </p:cNvCxnSpPr>
            <p:nvPr/>
          </p:nvCxnSpPr>
          <p:spPr>
            <a:xfrm flipV="1">
              <a:off x="1533931" y="3152018"/>
              <a:ext cx="0" cy="591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D73C4ACE-64A2-B80B-A787-4B09521A19C4}"/>
                </a:ext>
              </a:extLst>
            </p:cNvPr>
            <p:cNvCxnSpPr>
              <a:cxnSpLocks/>
              <a:stCxn id="11" idx="3"/>
              <a:endCxn id="9" idx="1"/>
            </p:cNvCxnSpPr>
            <p:nvPr/>
          </p:nvCxnSpPr>
          <p:spPr>
            <a:xfrm>
              <a:off x="2447592" y="2489237"/>
              <a:ext cx="762983" cy="1318459"/>
            </a:xfrm>
            <a:prstGeom prst="bentConnector3">
              <a:avLst>
                <a:gd name="adj1" fmla="val 2556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Arc 72">
              <a:extLst>
                <a:ext uri="{FF2B5EF4-FFF2-40B4-BE49-F238E27FC236}">
                  <a16:creationId xmlns:a16="http://schemas.microsoft.com/office/drawing/2014/main" id="{8AAE9996-80C8-7150-ABCF-811AB8C51811}"/>
                </a:ext>
              </a:extLst>
            </p:cNvPr>
            <p:cNvSpPr/>
            <p:nvPr/>
          </p:nvSpPr>
          <p:spPr>
            <a:xfrm rot="10800000">
              <a:off x="1621439" y="1884836"/>
              <a:ext cx="2498946" cy="412589"/>
            </a:xfrm>
            <a:prstGeom prst="arc">
              <a:avLst>
                <a:gd name="adj1" fmla="val 319888"/>
                <a:gd name="adj2" fmla="val 20622214"/>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lowchart: Data 34">
              <a:extLst>
                <a:ext uri="{FF2B5EF4-FFF2-40B4-BE49-F238E27FC236}">
                  <a16:creationId xmlns:a16="http://schemas.microsoft.com/office/drawing/2014/main" id="{E953D6AD-62A1-9865-E11F-61AFD560F6F2}"/>
                </a:ext>
              </a:extLst>
            </p:cNvPr>
            <p:cNvSpPr/>
            <p:nvPr/>
          </p:nvSpPr>
          <p:spPr>
            <a:xfrm>
              <a:off x="3210575" y="1773633"/>
              <a:ext cx="8571390" cy="531893"/>
            </a:xfrm>
            <a:prstGeom prst="flowChartInputOutput">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Channel</a:t>
              </a:r>
            </a:p>
          </p:txBody>
        </p:sp>
        <p:cxnSp>
          <p:nvCxnSpPr>
            <p:cNvPr id="76" name="Straight Connector 75">
              <a:extLst>
                <a:ext uri="{FF2B5EF4-FFF2-40B4-BE49-F238E27FC236}">
                  <a16:creationId xmlns:a16="http://schemas.microsoft.com/office/drawing/2014/main" id="{8D03A09B-C3FA-77E5-DC77-692756500AEF}"/>
                </a:ext>
              </a:extLst>
            </p:cNvPr>
            <p:cNvCxnSpPr>
              <a:cxnSpLocks/>
            </p:cNvCxnSpPr>
            <p:nvPr/>
          </p:nvCxnSpPr>
          <p:spPr>
            <a:xfrm>
              <a:off x="6409678" y="2091130"/>
              <a:ext cx="0" cy="39810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D686CED-8495-BE75-722D-9608A43942E0}"/>
                </a:ext>
              </a:extLst>
            </p:cNvPr>
            <p:cNvCxnSpPr>
              <a:cxnSpLocks/>
            </p:cNvCxnSpPr>
            <p:nvPr/>
          </p:nvCxnSpPr>
          <p:spPr>
            <a:xfrm flipH="1">
              <a:off x="6782034" y="2641637"/>
              <a:ext cx="932661" cy="72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16CB1FA-22BE-017C-80A1-0A5571E51F7F}"/>
                </a:ext>
              </a:extLst>
            </p:cNvPr>
            <p:cNvCxnSpPr>
              <a:cxnSpLocks/>
            </p:cNvCxnSpPr>
            <p:nvPr/>
          </p:nvCxnSpPr>
          <p:spPr>
            <a:xfrm>
              <a:off x="8585168" y="2091130"/>
              <a:ext cx="0" cy="397986"/>
            </a:xfrm>
            <a:prstGeom prst="line">
              <a:avLst/>
            </a:prstGeom>
            <a:ln w="571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Connector: Elbow 84">
              <a:extLst>
                <a:ext uri="{FF2B5EF4-FFF2-40B4-BE49-F238E27FC236}">
                  <a16:creationId xmlns:a16="http://schemas.microsoft.com/office/drawing/2014/main" id="{29A778AE-CDE7-97D2-B479-AC42670930FB}"/>
                </a:ext>
              </a:extLst>
            </p:cNvPr>
            <p:cNvCxnSpPr>
              <a:cxnSpLocks/>
              <a:stCxn id="9" idx="2"/>
              <a:endCxn id="96" idx="0"/>
            </p:cNvCxnSpPr>
            <p:nvPr/>
          </p:nvCxnSpPr>
          <p:spPr>
            <a:xfrm rot="16200000" flipH="1">
              <a:off x="3800243" y="4794469"/>
              <a:ext cx="654698" cy="6713"/>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Rounded Corners 95">
              <a:extLst>
                <a:ext uri="{FF2B5EF4-FFF2-40B4-BE49-F238E27FC236}">
                  <a16:creationId xmlns:a16="http://schemas.microsoft.com/office/drawing/2014/main" id="{3381F900-74FF-E95B-2000-2D94C0C8DB02}"/>
                </a:ext>
              </a:extLst>
            </p:cNvPr>
            <p:cNvSpPr/>
            <p:nvPr/>
          </p:nvSpPr>
          <p:spPr>
            <a:xfrm>
              <a:off x="3410933" y="5125175"/>
              <a:ext cx="1440032" cy="367423"/>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Get Message</a:t>
              </a:r>
            </a:p>
          </p:txBody>
        </p:sp>
        <p:cxnSp>
          <p:nvCxnSpPr>
            <p:cNvPr id="98" name="Connector: Elbow 97">
              <a:extLst>
                <a:ext uri="{FF2B5EF4-FFF2-40B4-BE49-F238E27FC236}">
                  <a16:creationId xmlns:a16="http://schemas.microsoft.com/office/drawing/2014/main" id="{EF433A9C-E680-3689-2126-5DDF2AAFEB9A}"/>
                </a:ext>
              </a:extLst>
            </p:cNvPr>
            <p:cNvCxnSpPr>
              <a:cxnSpLocks/>
              <a:stCxn id="96" idx="2"/>
              <a:endCxn id="49" idx="6"/>
            </p:cNvCxnSpPr>
            <p:nvPr/>
          </p:nvCxnSpPr>
          <p:spPr>
            <a:xfrm rot="5400000">
              <a:off x="2868615" y="4869566"/>
              <a:ext cx="639303" cy="188536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5" name="Rectangle 4">
            <a:extLst>
              <a:ext uri="{FF2B5EF4-FFF2-40B4-BE49-F238E27FC236}">
                <a16:creationId xmlns:a16="http://schemas.microsoft.com/office/drawing/2014/main" id="{CA3E7A83-DAB1-7C38-1D72-5FBC2C30809E}"/>
              </a:ext>
            </a:extLst>
          </p:cNvPr>
          <p:cNvSpPr/>
          <p:nvPr/>
        </p:nvSpPr>
        <p:spPr>
          <a:xfrm>
            <a:off x="-1132018" y="3390546"/>
            <a:ext cx="1275695" cy="500512"/>
          </a:xfrm>
          <a:prstGeom prst="rect">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Social Media</a:t>
            </a:r>
          </a:p>
        </p:txBody>
      </p:sp>
      <p:sp>
        <p:nvSpPr>
          <p:cNvPr id="6" name="Rectangle 5">
            <a:extLst>
              <a:ext uri="{FF2B5EF4-FFF2-40B4-BE49-F238E27FC236}">
                <a16:creationId xmlns:a16="http://schemas.microsoft.com/office/drawing/2014/main" id="{5AB77988-9049-117C-1C68-34AE99F4CD26}"/>
              </a:ext>
            </a:extLst>
          </p:cNvPr>
          <p:cNvSpPr/>
          <p:nvPr/>
        </p:nvSpPr>
        <p:spPr>
          <a:xfrm>
            <a:off x="-1131817" y="2123113"/>
            <a:ext cx="1275695" cy="500512"/>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Synthetic Generator</a:t>
            </a:r>
          </a:p>
        </p:txBody>
      </p:sp>
    </p:spTree>
    <p:extLst>
      <p:ext uri="{BB962C8B-B14F-4D97-AF65-F5344CB8AC3E}">
        <p14:creationId xmlns:p14="http://schemas.microsoft.com/office/powerpoint/2010/main" val="219723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EA2378-7140-4BAF-F754-FA27969C15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6D6CA2-F5C0-C7D1-2069-584E4C494EF6}"/>
              </a:ext>
            </a:extLst>
          </p:cNvPr>
          <p:cNvSpPr>
            <a:spLocks noGrp="1"/>
          </p:cNvSpPr>
          <p:nvPr>
            <p:ph type="title"/>
          </p:nvPr>
        </p:nvSpPr>
        <p:spPr/>
        <p:txBody>
          <a:bodyPr>
            <a:normAutofit fontScale="90000"/>
          </a:bodyPr>
          <a:lstStyle/>
          <a:p>
            <a:r>
              <a:rPr lang="en-US" sz="4400" dirty="0"/>
              <a:t>AI-Enabled Scenario Orchestration and Planning (AESOP)</a:t>
            </a:r>
            <a:endParaRPr lang="en-US" dirty="0"/>
          </a:p>
        </p:txBody>
      </p:sp>
      <p:sp>
        <p:nvSpPr>
          <p:cNvPr id="4" name="Slide Number Placeholder 3">
            <a:extLst>
              <a:ext uri="{FF2B5EF4-FFF2-40B4-BE49-F238E27FC236}">
                <a16:creationId xmlns:a16="http://schemas.microsoft.com/office/drawing/2014/main" id="{6D229844-C20E-D2FE-368F-58098D4F04B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68</a:t>
            </a:fld>
            <a:endParaRPr lang="en-US"/>
          </a:p>
        </p:txBody>
      </p:sp>
      <p:grpSp>
        <p:nvGrpSpPr>
          <p:cNvPr id="3" name="Group 2">
            <a:extLst>
              <a:ext uri="{FF2B5EF4-FFF2-40B4-BE49-F238E27FC236}">
                <a16:creationId xmlns:a16="http://schemas.microsoft.com/office/drawing/2014/main" id="{D0601243-A8CC-B360-C202-16351E0F75D9}"/>
              </a:ext>
            </a:extLst>
          </p:cNvPr>
          <p:cNvGrpSpPr/>
          <p:nvPr/>
        </p:nvGrpSpPr>
        <p:grpSpPr>
          <a:xfrm>
            <a:off x="4630987" y="1798172"/>
            <a:ext cx="6913899" cy="4558178"/>
            <a:chOff x="4630987" y="1798172"/>
            <a:chExt cx="6913899" cy="4558178"/>
          </a:xfrm>
        </p:grpSpPr>
        <p:sp>
          <p:nvSpPr>
            <p:cNvPr id="6" name="Oval 5">
              <a:extLst>
                <a:ext uri="{FF2B5EF4-FFF2-40B4-BE49-F238E27FC236}">
                  <a16:creationId xmlns:a16="http://schemas.microsoft.com/office/drawing/2014/main" id="{5A369823-1B09-FFD2-B3FA-538CB436660E}"/>
                </a:ext>
              </a:extLst>
            </p:cNvPr>
            <p:cNvSpPr/>
            <p:nvPr/>
          </p:nvSpPr>
          <p:spPr>
            <a:xfrm>
              <a:off x="4630987" y="2052657"/>
              <a:ext cx="1702444" cy="1419727"/>
            </a:xfrm>
            <a:prstGeom prst="ellipse">
              <a:avLst/>
            </a:prstGeom>
            <a:solidFill>
              <a:schemeClr val="tx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7" name="Oval 6">
              <a:extLst>
                <a:ext uri="{FF2B5EF4-FFF2-40B4-BE49-F238E27FC236}">
                  <a16:creationId xmlns:a16="http://schemas.microsoft.com/office/drawing/2014/main" id="{8EBF6F8C-5EEA-B89C-257D-1E1750469C94}"/>
                </a:ext>
              </a:extLst>
            </p:cNvPr>
            <p:cNvSpPr/>
            <p:nvPr/>
          </p:nvSpPr>
          <p:spPr>
            <a:xfrm>
              <a:off x="5535007" y="4307927"/>
              <a:ext cx="1383633" cy="866702"/>
            </a:xfrm>
            <a:prstGeom prst="ellipse">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8" name="Oval 7">
              <a:extLst>
                <a:ext uri="{FF2B5EF4-FFF2-40B4-BE49-F238E27FC236}">
                  <a16:creationId xmlns:a16="http://schemas.microsoft.com/office/drawing/2014/main" id="{55D59DAC-C070-EF6A-5DE3-E78B2B4F3B92}"/>
                </a:ext>
              </a:extLst>
            </p:cNvPr>
            <p:cNvSpPr/>
            <p:nvPr/>
          </p:nvSpPr>
          <p:spPr>
            <a:xfrm>
              <a:off x="4630987" y="5489648"/>
              <a:ext cx="1521996" cy="866702"/>
            </a:xfrm>
            <a:prstGeom prst="ellipse">
              <a:avLst/>
            </a:prstGeom>
            <a:solidFill>
              <a:srgbClr val="E5B8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Twitter Account</a:t>
              </a:r>
            </a:p>
          </p:txBody>
        </p:sp>
        <p:sp>
          <p:nvSpPr>
            <p:cNvPr id="9" name="Oval 8">
              <a:extLst>
                <a:ext uri="{FF2B5EF4-FFF2-40B4-BE49-F238E27FC236}">
                  <a16:creationId xmlns:a16="http://schemas.microsoft.com/office/drawing/2014/main" id="{77538BE2-70FE-954E-171A-D877AC6211C4}"/>
                </a:ext>
              </a:extLst>
            </p:cNvPr>
            <p:cNvSpPr/>
            <p:nvPr/>
          </p:nvSpPr>
          <p:spPr>
            <a:xfrm>
              <a:off x="6338510" y="5489648"/>
              <a:ext cx="1521996" cy="866702"/>
            </a:xfrm>
            <a:prstGeom prst="ellipse">
              <a:avLst/>
            </a:prstGeom>
            <a:solidFill>
              <a:srgbClr val="E5B8B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Telegram Account</a:t>
              </a:r>
            </a:p>
          </p:txBody>
        </p:sp>
        <p:cxnSp>
          <p:nvCxnSpPr>
            <p:cNvPr id="11" name="Straight Arrow Connector 10">
              <a:extLst>
                <a:ext uri="{FF2B5EF4-FFF2-40B4-BE49-F238E27FC236}">
                  <a16:creationId xmlns:a16="http://schemas.microsoft.com/office/drawing/2014/main" id="{F8E79270-BF39-0555-7C8C-AD299BB30B50}"/>
                </a:ext>
              </a:extLst>
            </p:cNvPr>
            <p:cNvCxnSpPr>
              <a:cxnSpLocks/>
              <a:stCxn id="7" idx="5"/>
              <a:endCxn id="9" idx="0"/>
            </p:cNvCxnSpPr>
            <p:nvPr/>
          </p:nvCxnSpPr>
          <p:spPr>
            <a:xfrm>
              <a:off x="6716012" y="5047703"/>
              <a:ext cx="383496"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4D8A400-2893-7BE8-294B-9DB047AE5DB3}"/>
                </a:ext>
              </a:extLst>
            </p:cNvPr>
            <p:cNvCxnSpPr>
              <a:cxnSpLocks/>
              <a:stCxn id="7" idx="3"/>
              <a:endCxn id="8" idx="0"/>
            </p:cNvCxnSpPr>
            <p:nvPr/>
          </p:nvCxnSpPr>
          <p:spPr>
            <a:xfrm flipH="1">
              <a:off x="5391985" y="5047703"/>
              <a:ext cx="345650" cy="44194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0B018F-3372-87F2-FFC4-F01931623B6B}"/>
                </a:ext>
              </a:extLst>
            </p:cNvPr>
            <p:cNvCxnSpPr>
              <a:cxnSpLocks/>
              <a:stCxn id="7" idx="1"/>
              <a:endCxn id="6" idx="4"/>
            </p:cNvCxnSpPr>
            <p:nvPr/>
          </p:nvCxnSpPr>
          <p:spPr>
            <a:xfrm flipH="1" flipV="1">
              <a:off x="5482209" y="3472384"/>
              <a:ext cx="255426" cy="96246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8132B96-6413-E4EA-A90A-A4F86531949E}"/>
                </a:ext>
              </a:extLst>
            </p:cNvPr>
            <p:cNvSpPr/>
            <p:nvPr/>
          </p:nvSpPr>
          <p:spPr>
            <a:xfrm>
              <a:off x="6333432" y="1798172"/>
              <a:ext cx="3316343" cy="1674213"/>
            </a:xfrm>
            <a:prstGeom prst="rect">
              <a:avLst/>
            </a:prstGeom>
            <a:solidFill>
              <a:srgbClr val="E7D8F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Rhetoric, Discourse, Narrative, Story</a:t>
              </a:r>
            </a:p>
          </p:txBody>
        </p:sp>
        <p:sp>
          <p:nvSpPr>
            <p:cNvPr id="10" name="Oval 9">
              <a:extLst>
                <a:ext uri="{FF2B5EF4-FFF2-40B4-BE49-F238E27FC236}">
                  <a16:creationId xmlns:a16="http://schemas.microsoft.com/office/drawing/2014/main" id="{2B16E1DF-9E5C-96A7-A1DB-FF3178EE92A7}"/>
                </a:ext>
              </a:extLst>
            </p:cNvPr>
            <p:cNvSpPr/>
            <p:nvPr/>
          </p:nvSpPr>
          <p:spPr>
            <a:xfrm>
              <a:off x="8035875" y="4307927"/>
              <a:ext cx="1517786" cy="890327"/>
            </a:xfrm>
            <a:prstGeom prst="ellipse">
              <a:avLst/>
            </a:prstGeom>
            <a:solidFill>
              <a:srgbClr val="F5F7D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4" name="Oval 13">
              <a:extLst>
                <a:ext uri="{FF2B5EF4-FFF2-40B4-BE49-F238E27FC236}">
                  <a16:creationId xmlns:a16="http://schemas.microsoft.com/office/drawing/2014/main" id="{D3A9C1BC-FEC9-A77D-E4BC-411F33706BED}"/>
                </a:ext>
              </a:extLst>
            </p:cNvPr>
            <p:cNvSpPr/>
            <p:nvPr/>
          </p:nvSpPr>
          <p:spPr>
            <a:xfrm>
              <a:off x="8123505" y="2202732"/>
              <a:ext cx="1342522" cy="1119576"/>
            </a:xfrm>
            <a:prstGeom prst="ellips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5" name="Arrow: Right 14">
              <a:extLst>
                <a:ext uri="{FF2B5EF4-FFF2-40B4-BE49-F238E27FC236}">
                  <a16:creationId xmlns:a16="http://schemas.microsoft.com/office/drawing/2014/main" id="{2843CB49-CC1A-2C1E-70C3-E032C265758A}"/>
                </a:ext>
              </a:extLst>
            </p:cNvPr>
            <p:cNvSpPr/>
            <p:nvPr/>
          </p:nvSpPr>
          <p:spPr>
            <a:xfrm>
              <a:off x="6333430" y="2256301"/>
              <a:ext cx="1790075" cy="986590"/>
            </a:xfrm>
            <a:prstGeom prst="rightArrow">
              <a:avLst/>
            </a:prstGeom>
            <a:solidFill>
              <a:schemeClr val="tx1">
                <a:lumMod val="65000"/>
                <a:lumOff val="3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Stance</a:t>
              </a:r>
            </a:p>
          </p:txBody>
        </p:sp>
        <p:cxnSp>
          <p:nvCxnSpPr>
            <p:cNvPr id="16" name="Straight Arrow Connector 15">
              <a:extLst>
                <a:ext uri="{FF2B5EF4-FFF2-40B4-BE49-F238E27FC236}">
                  <a16:creationId xmlns:a16="http://schemas.microsoft.com/office/drawing/2014/main" id="{C89B6074-AA0C-2165-6E0D-E2430F8AEE36}"/>
                </a:ext>
              </a:extLst>
            </p:cNvPr>
            <p:cNvCxnSpPr>
              <a:cxnSpLocks/>
              <a:stCxn id="10" idx="0"/>
              <a:endCxn id="14" idx="4"/>
            </p:cNvCxnSpPr>
            <p:nvPr/>
          </p:nvCxnSpPr>
          <p:spPr>
            <a:xfrm flipH="1" flipV="1">
              <a:off x="8794766" y="3322308"/>
              <a:ext cx="2" cy="9856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4501C10E-4AD6-818F-86AB-10CB90EE0550}"/>
                </a:ext>
              </a:extLst>
            </p:cNvPr>
            <p:cNvSpPr/>
            <p:nvPr/>
          </p:nvSpPr>
          <p:spPr>
            <a:xfrm>
              <a:off x="10027100" y="4296115"/>
              <a:ext cx="1517786" cy="890327"/>
            </a:xfrm>
            <a:prstGeom prst="ellipse">
              <a:avLst/>
            </a:prstGeom>
            <a:solidFill>
              <a:srgbClr val="92D05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4" name="Oval 23">
              <a:extLst>
                <a:ext uri="{FF2B5EF4-FFF2-40B4-BE49-F238E27FC236}">
                  <a16:creationId xmlns:a16="http://schemas.microsoft.com/office/drawing/2014/main" id="{F9D9F4F3-300B-F1BE-B39B-9F2BFF248938}"/>
                </a:ext>
              </a:extLst>
            </p:cNvPr>
            <p:cNvSpPr/>
            <p:nvPr/>
          </p:nvSpPr>
          <p:spPr>
            <a:xfrm>
              <a:off x="10027100" y="2190115"/>
              <a:ext cx="1517786" cy="890327"/>
            </a:xfrm>
            <a:prstGeom prst="ellipse">
              <a:avLst/>
            </a:prstGeom>
            <a:solidFill>
              <a:srgbClr val="FEF2C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5" name="Straight Arrow Connector 24">
              <a:extLst>
                <a:ext uri="{FF2B5EF4-FFF2-40B4-BE49-F238E27FC236}">
                  <a16:creationId xmlns:a16="http://schemas.microsoft.com/office/drawing/2014/main" id="{646D0B06-3CEC-54BF-E13B-5F2792174B0A}"/>
                </a:ext>
              </a:extLst>
            </p:cNvPr>
            <p:cNvCxnSpPr>
              <a:cxnSpLocks/>
              <a:stCxn id="23" idx="0"/>
              <a:endCxn id="24" idx="4"/>
            </p:cNvCxnSpPr>
            <p:nvPr/>
          </p:nvCxnSpPr>
          <p:spPr>
            <a:xfrm flipV="1">
              <a:off x="10785993" y="3080442"/>
              <a:ext cx="0" cy="121567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52C89DD-B880-C9DB-2890-8E611EE0F425}"/>
                </a:ext>
              </a:extLst>
            </p:cNvPr>
            <p:cNvCxnSpPr>
              <a:cxnSpLocks/>
              <a:stCxn id="24" idx="2"/>
              <a:endCxn id="5" idx="3"/>
            </p:cNvCxnSpPr>
            <p:nvPr/>
          </p:nvCxnSpPr>
          <p:spPr>
            <a:xfrm flipH="1">
              <a:off x="9649775" y="2635279"/>
              <a:ext cx="37732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52" name="Picture 51">
            <a:extLst>
              <a:ext uri="{FF2B5EF4-FFF2-40B4-BE49-F238E27FC236}">
                <a16:creationId xmlns:a16="http://schemas.microsoft.com/office/drawing/2014/main" id="{F40B23FA-BAC9-5E2C-53BA-34421C95AAD4}"/>
              </a:ext>
            </a:extLst>
          </p:cNvPr>
          <p:cNvPicPr>
            <a:picLocks noChangeAspect="1"/>
          </p:cNvPicPr>
          <p:nvPr/>
        </p:nvPicPr>
        <p:blipFill>
          <a:blip r:embed="rId2"/>
          <a:stretch>
            <a:fillRect/>
          </a:stretch>
        </p:blipFill>
        <p:spPr>
          <a:xfrm>
            <a:off x="833898" y="1743757"/>
            <a:ext cx="3091101" cy="5003342"/>
          </a:xfrm>
          <a:prstGeom prst="rect">
            <a:avLst/>
          </a:prstGeom>
        </p:spPr>
      </p:pic>
    </p:spTree>
    <p:extLst>
      <p:ext uri="{BB962C8B-B14F-4D97-AF65-F5344CB8AC3E}">
        <p14:creationId xmlns:p14="http://schemas.microsoft.com/office/powerpoint/2010/main" val="325478262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D351E-6F67-6E46-4DB8-2BE25546B85E}"/>
              </a:ext>
            </a:extLst>
          </p:cNvPr>
          <p:cNvSpPr>
            <a:spLocks noGrp="1"/>
          </p:cNvSpPr>
          <p:nvPr>
            <p:ph type="title"/>
          </p:nvPr>
        </p:nvSpPr>
        <p:spPr/>
        <p:txBody>
          <a:bodyPr>
            <a:normAutofit fontScale="90000"/>
          </a:bodyPr>
          <a:lstStyle/>
          <a:p>
            <a:r>
              <a:rPr lang="en-US" sz="4400" dirty="0"/>
              <a:t>AI-Enabled Scenario Orchestration and Planning (AESOP)</a:t>
            </a:r>
            <a:endParaRPr lang="en-US" dirty="0"/>
          </a:p>
        </p:txBody>
      </p:sp>
      <p:sp>
        <p:nvSpPr>
          <p:cNvPr id="4" name="Slide Number Placeholder 3">
            <a:extLst>
              <a:ext uri="{FF2B5EF4-FFF2-40B4-BE49-F238E27FC236}">
                <a16:creationId xmlns:a16="http://schemas.microsoft.com/office/drawing/2014/main" id="{A2BE8621-9CAF-473F-5710-B76B6606E6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69</a:t>
            </a:fld>
            <a:endParaRPr lang="en-US"/>
          </a:p>
        </p:txBody>
      </p:sp>
      <p:sp>
        <p:nvSpPr>
          <p:cNvPr id="6" name="Oval 5">
            <a:extLst>
              <a:ext uri="{FF2B5EF4-FFF2-40B4-BE49-F238E27FC236}">
                <a16:creationId xmlns:a16="http://schemas.microsoft.com/office/drawing/2014/main" id="{B0CCA6BF-01B2-1C64-F5A8-CB12A140C619}"/>
              </a:ext>
            </a:extLst>
          </p:cNvPr>
          <p:cNvSpPr/>
          <p:nvPr/>
        </p:nvSpPr>
        <p:spPr>
          <a:xfrm>
            <a:off x="4630987" y="2052657"/>
            <a:ext cx="1702444" cy="1419727"/>
          </a:xfrm>
          <a:prstGeom prst="ellipse">
            <a:avLst/>
          </a:prstGeom>
          <a:solidFill>
            <a:srgbClr val="A6E3B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Group</a:t>
            </a:r>
          </a:p>
        </p:txBody>
      </p:sp>
      <p:sp>
        <p:nvSpPr>
          <p:cNvPr id="7" name="Oval 6">
            <a:extLst>
              <a:ext uri="{FF2B5EF4-FFF2-40B4-BE49-F238E27FC236}">
                <a16:creationId xmlns:a16="http://schemas.microsoft.com/office/drawing/2014/main" id="{7BFBD47B-1EEB-1C59-7F4F-8A67E92ACAD1}"/>
              </a:ext>
            </a:extLst>
          </p:cNvPr>
          <p:cNvSpPr/>
          <p:nvPr/>
        </p:nvSpPr>
        <p:spPr>
          <a:xfrm>
            <a:off x="5849967" y="4084407"/>
            <a:ext cx="1383633" cy="866702"/>
          </a:xfrm>
          <a:prstGeom prst="ellipse">
            <a:avLst/>
          </a:prstGeom>
          <a:solidFill>
            <a:srgbClr val="FEF2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Actor</a:t>
            </a:r>
          </a:p>
        </p:txBody>
      </p:sp>
      <p:sp>
        <p:nvSpPr>
          <p:cNvPr id="8" name="Oval 7">
            <a:extLst>
              <a:ext uri="{FF2B5EF4-FFF2-40B4-BE49-F238E27FC236}">
                <a16:creationId xmlns:a16="http://schemas.microsoft.com/office/drawing/2014/main" id="{EB82A6E5-921D-A15A-4CD9-E1A2F0199E4B}"/>
              </a:ext>
            </a:extLst>
          </p:cNvPr>
          <p:cNvSpPr/>
          <p:nvPr/>
        </p:nvSpPr>
        <p:spPr>
          <a:xfrm>
            <a:off x="4077267" y="5266128"/>
            <a:ext cx="1521996" cy="866702"/>
          </a:xfrm>
          <a:prstGeom prst="ellipse">
            <a:avLst/>
          </a:prstGeom>
          <a:solidFill>
            <a:srgbClr val="FEF2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Twitter/X Account</a:t>
            </a:r>
          </a:p>
        </p:txBody>
      </p:sp>
      <p:sp>
        <p:nvSpPr>
          <p:cNvPr id="9" name="Oval 8">
            <a:extLst>
              <a:ext uri="{FF2B5EF4-FFF2-40B4-BE49-F238E27FC236}">
                <a16:creationId xmlns:a16="http://schemas.microsoft.com/office/drawing/2014/main" id="{71F4DECA-58B2-612E-CABA-C5EB86D888A2}"/>
              </a:ext>
            </a:extLst>
          </p:cNvPr>
          <p:cNvSpPr/>
          <p:nvPr/>
        </p:nvSpPr>
        <p:spPr>
          <a:xfrm>
            <a:off x="5784790" y="5266128"/>
            <a:ext cx="1521996" cy="866702"/>
          </a:xfrm>
          <a:prstGeom prst="ellipse">
            <a:avLst/>
          </a:prstGeom>
          <a:solidFill>
            <a:srgbClr val="FEF2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Telegram Account</a:t>
            </a:r>
          </a:p>
        </p:txBody>
      </p:sp>
      <p:cxnSp>
        <p:nvCxnSpPr>
          <p:cNvPr id="11" name="Straight Arrow Connector 10">
            <a:extLst>
              <a:ext uri="{FF2B5EF4-FFF2-40B4-BE49-F238E27FC236}">
                <a16:creationId xmlns:a16="http://schemas.microsoft.com/office/drawing/2014/main" id="{178C507E-0EE0-9B9B-B585-54EB8B1B467A}"/>
              </a:ext>
            </a:extLst>
          </p:cNvPr>
          <p:cNvCxnSpPr>
            <a:cxnSpLocks/>
            <a:stCxn id="7" idx="4"/>
            <a:endCxn id="9" idx="0"/>
          </p:cNvCxnSpPr>
          <p:nvPr/>
        </p:nvCxnSpPr>
        <p:spPr>
          <a:xfrm>
            <a:off x="6541784" y="4951109"/>
            <a:ext cx="4004" cy="3150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5F62D97-A580-B042-6395-69E0181A0261}"/>
              </a:ext>
            </a:extLst>
          </p:cNvPr>
          <p:cNvCxnSpPr>
            <a:cxnSpLocks/>
            <a:stCxn id="7" idx="3"/>
            <a:endCxn id="8" idx="7"/>
          </p:cNvCxnSpPr>
          <p:nvPr/>
        </p:nvCxnSpPr>
        <p:spPr>
          <a:xfrm flipH="1">
            <a:off x="5376372" y="4824183"/>
            <a:ext cx="676223" cy="56887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4165355-C718-3FEF-2A2F-586C74A278F8}"/>
              </a:ext>
            </a:extLst>
          </p:cNvPr>
          <p:cNvCxnSpPr>
            <a:cxnSpLocks/>
            <a:stCxn id="7" idx="1"/>
            <a:endCxn id="6" idx="4"/>
          </p:cNvCxnSpPr>
          <p:nvPr/>
        </p:nvCxnSpPr>
        <p:spPr>
          <a:xfrm flipH="1" flipV="1">
            <a:off x="5482209" y="3472384"/>
            <a:ext cx="570386" cy="73894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3786681B-3239-5705-10FC-298F01AC6784}"/>
              </a:ext>
            </a:extLst>
          </p:cNvPr>
          <p:cNvSpPr/>
          <p:nvPr/>
        </p:nvSpPr>
        <p:spPr>
          <a:xfrm>
            <a:off x="6333432" y="1798172"/>
            <a:ext cx="3316343" cy="1674213"/>
          </a:xfrm>
          <a:prstGeom prst="rect">
            <a:avLst/>
          </a:prstGeom>
          <a:solidFill>
            <a:srgbClr val="A6E3B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Rhetoric, Discourse, Narrative, Story</a:t>
            </a:r>
          </a:p>
        </p:txBody>
      </p:sp>
      <p:sp>
        <p:nvSpPr>
          <p:cNvPr id="10" name="Oval 9">
            <a:extLst>
              <a:ext uri="{FF2B5EF4-FFF2-40B4-BE49-F238E27FC236}">
                <a16:creationId xmlns:a16="http://schemas.microsoft.com/office/drawing/2014/main" id="{2DBD763D-9126-A5FB-1117-7208A313CDC2}"/>
              </a:ext>
            </a:extLst>
          </p:cNvPr>
          <p:cNvSpPr/>
          <p:nvPr/>
        </p:nvSpPr>
        <p:spPr>
          <a:xfrm>
            <a:off x="8035875" y="4084407"/>
            <a:ext cx="1517786" cy="890327"/>
          </a:xfrm>
          <a:prstGeom prst="ellipse">
            <a:avLst/>
          </a:prstGeom>
          <a:solidFill>
            <a:srgbClr val="A6E3B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Event</a:t>
            </a:r>
          </a:p>
        </p:txBody>
      </p:sp>
      <p:sp>
        <p:nvSpPr>
          <p:cNvPr id="14" name="Oval 13">
            <a:extLst>
              <a:ext uri="{FF2B5EF4-FFF2-40B4-BE49-F238E27FC236}">
                <a16:creationId xmlns:a16="http://schemas.microsoft.com/office/drawing/2014/main" id="{076ADED3-75FF-3840-C198-74B07CE35A7C}"/>
              </a:ext>
            </a:extLst>
          </p:cNvPr>
          <p:cNvSpPr/>
          <p:nvPr/>
        </p:nvSpPr>
        <p:spPr>
          <a:xfrm>
            <a:off x="8123505" y="2202732"/>
            <a:ext cx="1342522" cy="1119576"/>
          </a:xfrm>
          <a:prstGeom prst="ellipse">
            <a:avLst/>
          </a:prstGeom>
          <a:solidFill>
            <a:srgbClr val="A6E3B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Topic</a:t>
            </a:r>
          </a:p>
        </p:txBody>
      </p:sp>
      <p:sp>
        <p:nvSpPr>
          <p:cNvPr id="15" name="Arrow: Right 14">
            <a:extLst>
              <a:ext uri="{FF2B5EF4-FFF2-40B4-BE49-F238E27FC236}">
                <a16:creationId xmlns:a16="http://schemas.microsoft.com/office/drawing/2014/main" id="{A129985B-CA1A-F002-5001-77DE8B02445E}"/>
              </a:ext>
            </a:extLst>
          </p:cNvPr>
          <p:cNvSpPr/>
          <p:nvPr/>
        </p:nvSpPr>
        <p:spPr>
          <a:xfrm>
            <a:off x="6333430" y="2256301"/>
            <a:ext cx="1790075" cy="986590"/>
          </a:xfrm>
          <a:prstGeom prst="rightArrow">
            <a:avLst/>
          </a:prstGeom>
          <a:solidFill>
            <a:srgbClr val="A6E3B7"/>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Stance</a:t>
            </a:r>
          </a:p>
        </p:txBody>
      </p:sp>
      <p:cxnSp>
        <p:nvCxnSpPr>
          <p:cNvPr id="16" name="Straight Arrow Connector 15">
            <a:extLst>
              <a:ext uri="{FF2B5EF4-FFF2-40B4-BE49-F238E27FC236}">
                <a16:creationId xmlns:a16="http://schemas.microsoft.com/office/drawing/2014/main" id="{2ED80A96-9EA0-C746-4163-132805841922}"/>
              </a:ext>
            </a:extLst>
          </p:cNvPr>
          <p:cNvCxnSpPr>
            <a:cxnSpLocks/>
            <a:stCxn id="10" idx="0"/>
            <a:endCxn id="14" idx="4"/>
          </p:cNvCxnSpPr>
          <p:nvPr/>
        </p:nvCxnSpPr>
        <p:spPr>
          <a:xfrm flipH="1" flipV="1">
            <a:off x="8794766" y="3322308"/>
            <a:ext cx="2" cy="76209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81523728-6A5C-2585-B8E0-502AE2E7B9CA}"/>
              </a:ext>
            </a:extLst>
          </p:cNvPr>
          <p:cNvSpPr/>
          <p:nvPr/>
        </p:nvSpPr>
        <p:spPr>
          <a:xfrm>
            <a:off x="10027100" y="4072595"/>
            <a:ext cx="1517786" cy="890327"/>
          </a:xfrm>
          <a:prstGeom prst="ellipse">
            <a:avLst/>
          </a:prstGeom>
          <a:solidFill>
            <a:srgbClr val="FEF2C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News</a:t>
            </a:r>
          </a:p>
        </p:txBody>
      </p:sp>
      <p:sp>
        <p:nvSpPr>
          <p:cNvPr id="24" name="Oval 23">
            <a:extLst>
              <a:ext uri="{FF2B5EF4-FFF2-40B4-BE49-F238E27FC236}">
                <a16:creationId xmlns:a16="http://schemas.microsoft.com/office/drawing/2014/main" id="{4E3297D5-59B0-2892-BF8B-D1ACC376D97F}"/>
              </a:ext>
            </a:extLst>
          </p:cNvPr>
          <p:cNvSpPr/>
          <p:nvPr/>
        </p:nvSpPr>
        <p:spPr>
          <a:xfrm>
            <a:off x="10027100" y="2190115"/>
            <a:ext cx="1517786" cy="890327"/>
          </a:xfrm>
          <a:prstGeom prst="ellipse">
            <a:avLst/>
          </a:prstGeom>
          <a:solidFill>
            <a:srgbClr val="FEF2CD"/>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URLs</a:t>
            </a:r>
          </a:p>
        </p:txBody>
      </p:sp>
      <p:cxnSp>
        <p:nvCxnSpPr>
          <p:cNvPr id="25" name="Straight Arrow Connector 24">
            <a:extLst>
              <a:ext uri="{FF2B5EF4-FFF2-40B4-BE49-F238E27FC236}">
                <a16:creationId xmlns:a16="http://schemas.microsoft.com/office/drawing/2014/main" id="{FBF74EAD-33E1-FC63-BA61-D8BE6D501F3B}"/>
              </a:ext>
            </a:extLst>
          </p:cNvPr>
          <p:cNvCxnSpPr>
            <a:cxnSpLocks/>
            <a:stCxn id="23" idx="0"/>
            <a:endCxn id="24" idx="4"/>
          </p:cNvCxnSpPr>
          <p:nvPr/>
        </p:nvCxnSpPr>
        <p:spPr>
          <a:xfrm flipV="1">
            <a:off x="10785993" y="3080442"/>
            <a:ext cx="0" cy="992153"/>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BD8DC70-7EDE-8CDA-E090-71299BA89202}"/>
              </a:ext>
            </a:extLst>
          </p:cNvPr>
          <p:cNvCxnSpPr>
            <a:cxnSpLocks/>
            <a:stCxn id="24" idx="2"/>
            <a:endCxn id="5" idx="3"/>
          </p:cNvCxnSpPr>
          <p:nvPr/>
        </p:nvCxnSpPr>
        <p:spPr>
          <a:xfrm flipH="1">
            <a:off x="9649775" y="2635279"/>
            <a:ext cx="37732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a:extLst>
              <a:ext uri="{FF2B5EF4-FFF2-40B4-BE49-F238E27FC236}">
                <a16:creationId xmlns:a16="http://schemas.microsoft.com/office/drawing/2014/main" id="{AE7CC710-5081-96F8-3A98-E13CE584BF72}"/>
              </a:ext>
            </a:extLst>
          </p:cNvPr>
          <p:cNvPicPr>
            <a:picLocks noChangeAspect="1"/>
          </p:cNvPicPr>
          <p:nvPr/>
        </p:nvPicPr>
        <p:blipFill>
          <a:blip r:embed="rId3"/>
          <a:stretch>
            <a:fillRect/>
          </a:stretch>
        </p:blipFill>
        <p:spPr>
          <a:xfrm>
            <a:off x="700541" y="1705838"/>
            <a:ext cx="3091101" cy="5003342"/>
          </a:xfrm>
          <a:prstGeom prst="rect">
            <a:avLst/>
          </a:prstGeom>
        </p:spPr>
      </p:pic>
      <p:sp>
        <p:nvSpPr>
          <p:cNvPr id="54" name="Oval 53">
            <a:extLst>
              <a:ext uri="{FF2B5EF4-FFF2-40B4-BE49-F238E27FC236}">
                <a16:creationId xmlns:a16="http://schemas.microsoft.com/office/drawing/2014/main" id="{0805E1C3-7C2D-3B95-4774-765DCD5D4ED9}"/>
              </a:ext>
            </a:extLst>
          </p:cNvPr>
          <p:cNvSpPr/>
          <p:nvPr/>
        </p:nvSpPr>
        <p:spPr>
          <a:xfrm>
            <a:off x="7493814" y="5237073"/>
            <a:ext cx="1521996" cy="866702"/>
          </a:xfrm>
          <a:prstGeom prst="ellipse">
            <a:avLst/>
          </a:prstGeom>
          <a:solidFill>
            <a:srgbClr val="FEF2C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Facebook Account</a:t>
            </a:r>
          </a:p>
        </p:txBody>
      </p:sp>
      <p:cxnSp>
        <p:nvCxnSpPr>
          <p:cNvPr id="55" name="Straight Arrow Connector 54">
            <a:extLst>
              <a:ext uri="{FF2B5EF4-FFF2-40B4-BE49-F238E27FC236}">
                <a16:creationId xmlns:a16="http://schemas.microsoft.com/office/drawing/2014/main" id="{7C06613F-A2A6-C7D1-9EE2-7B28C697A88F}"/>
              </a:ext>
            </a:extLst>
          </p:cNvPr>
          <p:cNvCxnSpPr>
            <a:cxnSpLocks/>
            <a:stCxn id="7" idx="5"/>
            <a:endCxn id="54" idx="1"/>
          </p:cNvCxnSpPr>
          <p:nvPr/>
        </p:nvCxnSpPr>
        <p:spPr>
          <a:xfrm>
            <a:off x="7030972" y="4824183"/>
            <a:ext cx="685733" cy="53981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02729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166DD-D5F1-6ED8-A90A-6951EE92CC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88324-85CF-1758-E6CB-8ABB2C7AB36D}"/>
              </a:ext>
            </a:extLst>
          </p:cNvPr>
          <p:cNvSpPr>
            <a:spLocks noGrp="1"/>
          </p:cNvSpPr>
          <p:nvPr>
            <p:ph type="title"/>
          </p:nvPr>
        </p:nvSpPr>
        <p:spPr/>
        <p:txBody>
          <a:bodyPr/>
          <a:lstStyle/>
          <a:p>
            <a:r>
              <a:rPr lang="en-US" dirty="0"/>
              <a:t>Prior Work</a:t>
            </a:r>
          </a:p>
        </p:txBody>
      </p:sp>
      <p:sp>
        <p:nvSpPr>
          <p:cNvPr id="3" name="Text Placeholder 2">
            <a:extLst>
              <a:ext uri="{FF2B5EF4-FFF2-40B4-BE49-F238E27FC236}">
                <a16:creationId xmlns:a16="http://schemas.microsoft.com/office/drawing/2014/main" id="{5C2BE5EF-89AC-1BD1-1E86-3B0EB32DF0AC}"/>
              </a:ext>
            </a:extLst>
          </p:cNvPr>
          <p:cNvSpPr>
            <a:spLocks noGrp="1"/>
          </p:cNvSpPr>
          <p:nvPr>
            <p:ph type="body" idx="1"/>
          </p:nvPr>
        </p:nvSpPr>
        <p:spPr>
          <a:xfrm>
            <a:off x="838200" y="1825625"/>
            <a:ext cx="6126480" cy="4829818"/>
          </a:xfrm>
        </p:spPr>
        <p:txBody>
          <a:bodyPr>
            <a:normAutofit lnSpcReduction="10000"/>
          </a:bodyPr>
          <a:lstStyle/>
          <a:p>
            <a:r>
              <a:rPr lang="en-US" dirty="0"/>
              <a:t>Blaine (</a:t>
            </a:r>
            <a:r>
              <a:rPr lang="en-US" dirty="0">
                <a:solidFill>
                  <a:schemeClr val="tx1"/>
                </a:solidFill>
              </a:rPr>
              <a:t>CMU-S3D-23-102</a:t>
            </a:r>
            <a:r>
              <a:rPr lang="en-US" dirty="0"/>
              <a:t>) looked at and compared BEND to four other frameworks.</a:t>
            </a:r>
          </a:p>
          <a:p>
            <a:r>
              <a:rPr lang="en-US" dirty="0"/>
              <a:t>Compared BEND to four other  information operations frameworks:</a:t>
            </a:r>
          </a:p>
          <a:p>
            <a:pPr lvl="1"/>
            <a:r>
              <a:rPr lang="en-US" dirty="0"/>
              <a:t>Ben Nimmo: 4Ds</a:t>
            </a:r>
          </a:p>
          <a:p>
            <a:pPr lvl="1"/>
            <a:r>
              <a:rPr lang="en-US" dirty="0"/>
              <a:t>ABCDE Framework</a:t>
            </a:r>
          </a:p>
          <a:p>
            <a:pPr lvl="2"/>
            <a:r>
              <a:rPr lang="en-US" dirty="0"/>
              <a:t>Camille Francois: ABC Framework</a:t>
            </a:r>
          </a:p>
          <a:p>
            <a:pPr lvl="2"/>
            <a:r>
              <a:rPr lang="en-US" dirty="0"/>
              <a:t>Alexandre </a:t>
            </a:r>
            <a:r>
              <a:rPr lang="en-US" dirty="0" err="1"/>
              <a:t>Alaphilippe</a:t>
            </a:r>
            <a:r>
              <a:rPr lang="en-US" dirty="0"/>
              <a:t>: ABCD Framework</a:t>
            </a:r>
          </a:p>
          <a:p>
            <a:pPr lvl="2"/>
            <a:r>
              <a:rPr lang="en-US" dirty="0" err="1"/>
              <a:t>Pamment</a:t>
            </a:r>
            <a:r>
              <a:rPr lang="en-US" dirty="0"/>
              <a:t>: ABCDE Framework</a:t>
            </a:r>
          </a:p>
          <a:p>
            <a:pPr lvl="1"/>
            <a:r>
              <a:rPr lang="en-US" dirty="0"/>
              <a:t>Blazek: SCOTCH Framework</a:t>
            </a:r>
          </a:p>
          <a:p>
            <a:pPr lvl="1"/>
            <a:r>
              <a:rPr lang="en-US" dirty="0"/>
              <a:t>DISARM Foundation: DISARM Framework</a:t>
            </a:r>
            <a:br>
              <a:rPr lang="en-US" dirty="0"/>
            </a:br>
            <a:endParaRPr lang="en-US" dirty="0"/>
          </a:p>
          <a:p>
            <a:r>
              <a:rPr lang="en-US" dirty="0"/>
              <a:t>BEND’s strength is in its shorthand</a:t>
            </a:r>
          </a:p>
          <a:p>
            <a:pPr lvl="1"/>
            <a:endParaRPr lang="en-US" dirty="0"/>
          </a:p>
        </p:txBody>
      </p:sp>
      <p:sp>
        <p:nvSpPr>
          <p:cNvPr id="4" name="Slide Number Placeholder 3">
            <a:extLst>
              <a:ext uri="{FF2B5EF4-FFF2-40B4-BE49-F238E27FC236}">
                <a16:creationId xmlns:a16="http://schemas.microsoft.com/office/drawing/2014/main" id="{27D9CC95-3E47-AE2E-D6FD-C2CE71F157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pic>
        <p:nvPicPr>
          <p:cNvPr id="6" name="Picture 5">
            <a:extLst>
              <a:ext uri="{FF2B5EF4-FFF2-40B4-BE49-F238E27FC236}">
                <a16:creationId xmlns:a16="http://schemas.microsoft.com/office/drawing/2014/main" id="{CC426E6C-5718-E18A-B0A8-45171A40FA44}"/>
              </a:ext>
            </a:extLst>
          </p:cNvPr>
          <p:cNvPicPr>
            <a:picLocks noChangeAspect="1"/>
          </p:cNvPicPr>
          <p:nvPr/>
        </p:nvPicPr>
        <p:blipFill>
          <a:blip r:embed="rId3"/>
          <a:stretch>
            <a:fillRect/>
          </a:stretch>
        </p:blipFill>
        <p:spPr>
          <a:xfrm>
            <a:off x="7130260" y="1825625"/>
            <a:ext cx="4618342" cy="1939111"/>
          </a:xfrm>
          <a:prstGeom prst="rect">
            <a:avLst/>
          </a:prstGeom>
        </p:spPr>
      </p:pic>
    </p:spTree>
    <p:extLst>
      <p:ext uri="{BB962C8B-B14F-4D97-AF65-F5344CB8AC3E}">
        <p14:creationId xmlns:p14="http://schemas.microsoft.com/office/powerpoint/2010/main" val="17553500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B1119AEC-3F2D-295E-1DF1-FC1808F3E2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F1414276-9474-6B30-601F-DAE926B2EC41}"/>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Realistic Training</a:t>
            </a:r>
            <a:endParaRPr sz="3900" dirty="0"/>
          </a:p>
        </p:txBody>
      </p:sp>
      <p:sp>
        <p:nvSpPr>
          <p:cNvPr id="127" name="Google Shape;127;g227a5b56a84_0_7">
            <a:extLst>
              <a:ext uri="{FF2B5EF4-FFF2-40B4-BE49-F238E27FC236}">
                <a16:creationId xmlns:a16="http://schemas.microsoft.com/office/drawing/2014/main" id="{85BB773B-37EC-E4EF-1902-33191471BC58}"/>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70</a:t>
            </a:fld>
            <a:endParaRPr dirty="0"/>
          </a:p>
        </p:txBody>
      </p:sp>
      <p:sp>
        <p:nvSpPr>
          <p:cNvPr id="58" name="Oval 57">
            <a:extLst>
              <a:ext uri="{FF2B5EF4-FFF2-40B4-BE49-F238E27FC236}">
                <a16:creationId xmlns:a16="http://schemas.microsoft.com/office/drawing/2014/main" id="{69C2779C-0F09-C198-16BB-F34EA5E84FF7}"/>
              </a:ext>
            </a:extLst>
          </p:cNvPr>
          <p:cNvSpPr/>
          <p:nvPr/>
        </p:nvSpPr>
        <p:spPr>
          <a:xfrm>
            <a:off x="11725102" y="0"/>
            <a:ext cx="466898" cy="466898"/>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95C0677C-FF14-010A-AA74-0278EEDEAE48}"/>
              </a:ext>
            </a:extLst>
          </p:cNvPr>
          <p:cNvPicPr>
            <a:picLocks noChangeAspect="1"/>
          </p:cNvPicPr>
          <p:nvPr/>
        </p:nvPicPr>
        <p:blipFill>
          <a:blip r:embed="rId3"/>
          <a:stretch>
            <a:fillRect/>
          </a:stretch>
        </p:blipFill>
        <p:spPr>
          <a:xfrm>
            <a:off x="838200" y="1707484"/>
            <a:ext cx="10919729" cy="4317501"/>
          </a:xfrm>
          <a:prstGeom prst="rect">
            <a:avLst/>
          </a:prstGeom>
        </p:spPr>
      </p:pic>
      <p:sp>
        <p:nvSpPr>
          <p:cNvPr id="62" name="Oval 61">
            <a:extLst>
              <a:ext uri="{FF2B5EF4-FFF2-40B4-BE49-F238E27FC236}">
                <a16:creationId xmlns:a16="http://schemas.microsoft.com/office/drawing/2014/main" id="{0EA5508A-1960-3A40-4325-F5B69BA5E976}"/>
              </a:ext>
            </a:extLst>
          </p:cNvPr>
          <p:cNvSpPr/>
          <p:nvPr/>
        </p:nvSpPr>
        <p:spPr>
          <a:xfrm>
            <a:off x="4270350" y="1537609"/>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a:t>
            </a:r>
          </a:p>
        </p:txBody>
      </p:sp>
      <p:sp>
        <p:nvSpPr>
          <p:cNvPr id="63" name="Oval 62">
            <a:extLst>
              <a:ext uri="{FF2B5EF4-FFF2-40B4-BE49-F238E27FC236}">
                <a16:creationId xmlns:a16="http://schemas.microsoft.com/office/drawing/2014/main" id="{5A2A1090-CF2D-F84C-B9D8-F2B7108CDAFC}"/>
              </a:ext>
            </a:extLst>
          </p:cNvPr>
          <p:cNvSpPr/>
          <p:nvPr/>
        </p:nvSpPr>
        <p:spPr>
          <a:xfrm>
            <a:off x="4138427" y="2616706"/>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B</a:t>
            </a:r>
          </a:p>
        </p:txBody>
      </p:sp>
      <p:sp>
        <p:nvSpPr>
          <p:cNvPr id="64" name="Oval 63">
            <a:extLst>
              <a:ext uri="{FF2B5EF4-FFF2-40B4-BE49-F238E27FC236}">
                <a16:creationId xmlns:a16="http://schemas.microsoft.com/office/drawing/2014/main" id="{0A4BC091-AC9B-24F8-1284-F374B6D7653E}"/>
              </a:ext>
            </a:extLst>
          </p:cNvPr>
          <p:cNvSpPr/>
          <p:nvPr/>
        </p:nvSpPr>
        <p:spPr>
          <a:xfrm>
            <a:off x="5779507" y="2926341"/>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C</a:t>
            </a:r>
          </a:p>
        </p:txBody>
      </p:sp>
      <p:sp>
        <p:nvSpPr>
          <p:cNvPr id="65" name="Oval 64">
            <a:extLst>
              <a:ext uri="{FF2B5EF4-FFF2-40B4-BE49-F238E27FC236}">
                <a16:creationId xmlns:a16="http://schemas.microsoft.com/office/drawing/2014/main" id="{C4F29CE6-E8AB-F799-83EE-AF698C81939B}"/>
              </a:ext>
            </a:extLst>
          </p:cNvPr>
          <p:cNvSpPr/>
          <p:nvPr/>
        </p:nvSpPr>
        <p:spPr>
          <a:xfrm>
            <a:off x="6873776" y="3266091"/>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a:t>
            </a:r>
          </a:p>
        </p:txBody>
      </p:sp>
      <p:sp>
        <p:nvSpPr>
          <p:cNvPr id="66" name="Oval 65">
            <a:extLst>
              <a:ext uri="{FF2B5EF4-FFF2-40B4-BE49-F238E27FC236}">
                <a16:creationId xmlns:a16="http://schemas.microsoft.com/office/drawing/2014/main" id="{DD0D24F5-BCCE-B3B5-DE2E-7073DAC1BF47}"/>
              </a:ext>
            </a:extLst>
          </p:cNvPr>
          <p:cNvSpPr/>
          <p:nvPr/>
        </p:nvSpPr>
        <p:spPr>
          <a:xfrm>
            <a:off x="2148564" y="1546465"/>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E</a:t>
            </a:r>
          </a:p>
        </p:txBody>
      </p:sp>
      <p:sp>
        <p:nvSpPr>
          <p:cNvPr id="67" name="Oval 66">
            <a:extLst>
              <a:ext uri="{FF2B5EF4-FFF2-40B4-BE49-F238E27FC236}">
                <a16:creationId xmlns:a16="http://schemas.microsoft.com/office/drawing/2014/main" id="{92F0F0D6-2995-3233-FA70-BEE8CCC00330}"/>
              </a:ext>
            </a:extLst>
          </p:cNvPr>
          <p:cNvSpPr/>
          <p:nvPr/>
        </p:nvSpPr>
        <p:spPr>
          <a:xfrm>
            <a:off x="2148564" y="3857292"/>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F</a:t>
            </a:r>
          </a:p>
        </p:txBody>
      </p:sp>
      <p:sp>
        <p:nvSpPr>
          <p:cNvPr id="68" name="Oval 67">
            <a:extLst>
              <a:ext uri="{FF2B5EF4-FFF2-40B4-BE49-F238E27FC236}">
                <a16:creationId xmlns:a16="http://schemas.microsoft.com/office/drawing/2014/main" id="{6F46540B-D7B2-00D6-B83D-4F3FD715DD65}"/>
              </a:ext>
            </a:extLst>
          </p:cNvPr>
          <p:cNvSpPr/>
          <p:nvPr/>
        </p:nvSpPr>
        <p:spPr>
          <a:xfrm>
            <a:off x="2148564" y="2616706"/>
            <a:ext cx="339750" cy="339750"/>
          </a:xfrm>
          <a:prstGeom prst="ellipse">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D</a:t>
            </a:r>
          </a:p>
        </p:txBody>
      </p:sp>
    </p:spTree>
    <p:extLst>
      <p:ext uri="{BB962C8B-B14F-4D97-AF65-F5344CB8AC3E}">
        <p14:creationId xmlns:p14="http://schemas.microsoft.com/office/powerpoint/2010/main" val="25597992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0E6575B1-D7C4-036C-FA07-152DB3544A70}"/>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DE4B4495-7DFF-3F35-7101-F9F0CA8F5718}"/>
              </a:ext>
            </a:extLst>
          </p:cNvPr>
          <p:cNvSpPr txBox="1">
            <a:spLocks noGrp="1"/>
          </p:cNvSpPr>
          <p:nvPr>
            <p:ph type="title"/>
          </p:nvPr>
        </p:nvSpPr>
        <p:spPr>
          <a:xfrm>
            <a:off x="838200" y="15390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a:t>
            </a:r>
            <a:endParaRPr sz="3900" dirty="0"/>
          </a:p>
        </p:txBody>
      </p:sp>
      <p:sp>
        <p:nvSpPr>
          <p:cNvPr id="127" name="Google Shape;127;g227a5b56a84_0_7">
            <a:extLst>
              <a:ext uri="{FF2B5EF4-FFF2-40B4-BE49-F238E27FC236}">
                <a16:creationId xmlns:a16="http://schemas.microsoft.com/office/drawing/2014/main" id="{9614C5D8-DEA5-3332-308B-B88F09254F0F}"/>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71</a:t>
            </a:fld>
            <a:endParaRPr dirty="0"/>
          </a:p>
        </p:txBody>
      </p:sp>
      <p:pic>
        <p:nvPicPr>
          <p:cNvPr id="7" name="Picture 6">
            <a:extLst>
              <a:ext uri="{FF2B5EF4-FFF2-40B4-BE49-F238E27FC236}">
                <a16:creationId xmlns:a16="http://schemas.microsoft.com/office/drawing/2014/main" id="{89E8D939-73AA-89F0-11F7-E69EFD5041F1}"/>
              </a:ext>
            </a:extLst>
          </p:cNvPr>
          <p:cNvPicPr>
            <a:picLocks noChangeAspect="1"/>
          </p:cNvPicPr>
          <p:nvPr/>
        </p:nvPicPr>
        <p:blipFill>
          <a:blip r:embed="rId3"/>
          <a:stretch>
            <a:fillRect/>
          </a:stretch>
        </p:blipFill>
        <p:spPr>
          <a:xfrm>
            <a:off x="1337883" y="3718188"/>
            <a:ext cx="2954881" cy="2638162"/>
          </a:xfrm>
          <a:prstGeom prst="rect">
            <a:avLst/>
          </a:prstGeom>
        </p:spPr>
      </p:pic>
      <p:sp>
        <p:nvSpPr>
          <p:cNvPr id="2" name="Rectangle 1">
            <a:extLst>
              <a:ext uri="{FF2B5EF4-FFF2-40B4-BE49-F238E27FC236}">
                <a16:creationId xmlns:a16="http://schemas.microsoft.com/office/drawing/2014/main" id="{903382FE-823A-6E1C-EC2C-9F2F74B04B8C}"/>
              </a:ext>
            </a:extLst>
          </p:cNvPr>
          <p:cNvSpPr/>
          <p:nvPr/>
        </p:nvSpPr>
        <p:spPr>
          <a:xfrm>
            <a:off x="2082579" y="5439366"/>
            <a:ext cx="2036618" cy="987394"/>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Connector 10">
            <a:extLst>
              <a:ext uri="{FF2B5EF4-FFF2-40B4-BE49-F238E27FC236}">
                <a16:creationId xmlns:a16="http://schemas.microsoft.com/office/drawing/2014/main" id="{865F339E-2E1A-510F-BE08-C4FE34F1F202}"/>
              </a:ext>
            </a:extLst>
          </p:cNvPr>
          <p:cNvCxnSpPr>
            <a:cxnSpLocks/>
          </p:cNvCxnSpPr>
          <p:nvPr/>
        </p:nvCxnSpPr>
        <p:spPr>
          <a:xfrm flipV="1">
            <a:off x="2082579" y="4603192"/>
            <a:ext cx="5520863" cy="836174"/>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C515F98-8E22-4D3A-FEE2-223F94977FCB}"/>
              </a:ext>
            </a:extLst>
          </p:cNvPr>
          <p:cNvCxnSpPr>
            <a:cxnSpLocks/>
          </p:cNvCxnSpPr>
          <p:nvPr/>
        </p:nvCxnSpPr>
        <p:spPr>
          <a:xfrm flipV="1">
            <a:off x="2082579" y="6001932"/>
            <a:ext cx="5481179" cy="424828"/>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E9B9D44-8A7F-C90F-D640-86CE4F5D64A1}"/>
              </a:ext>
            </a:extLst>
          </p:cNvPr>
          <p:cNvCxnSpPr>
            <a:cxnSpLocks/>
          </p:cNvCxnSpPr>
          <p:nvPr/>
        </p:nvCxnSpPr>
        <p:spPr>
          <a:xfrm flipV="1">
            <a:off x="4119197" y="6001932"/>
            <a:ext cx="6653055" cy="42342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3CC7675-09D0-458F-BF55-585938B418C0}"/>
              </a:ext>
            </a:extLst>
          </p:cNvPr>
          <p:cNvCxnSpPr>
            <a:cxnSpLocks/>
          </p:cNvCxnSpPr>
          <p:nvPr/>
        </p:nvCxnSpPr>
        <p:spPr>
          <a:xfrm flipV="1">
            <a:off x="4119197" y="4584682"/>
            <a:ext cx="6676321" cy="853663"/>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29264A7C-FB15-7036-D466-4392E810830A}"/>
              </a:ext>
            </a:extLst>
          </p:cNvPr>
          <p:cNvPicPr>
            <a:picLocks noChangeAspect="1"/>
          </p:cNvPicPr>
          <p:nvPr/>
        </p:nvPicPr>
        <p:blipFill rotWithShape="1">
          <a:blip r:embed="rId4"/>
          <a:srcRect t="18727" b="9702"/>
          <a:stretch/>
        </p:blipFill>
        <p:spPr>
          <a:xfrm>
            <a:off x="7603443" y="4591663"/>
            <a:ext cx="3192075" cy="1413874"/>
          </a:xfrm>
          <a:prstGeom prst="rect">
            <a:avLst/>
          </a:prstGeom>
          <a:ln w="12700">
            <a:solidFill>
              <a:schemeClr val="tx1"/>
            </a:solidFill>
          </a:ln>
        </p:spPr>
      </p:pic>
      <p:graphicFrame>
        <p:nvGraphicFramePr>
          <p:cNvPr id="5" name="Chart 4">
            <a:extLst>
              <a:ext uri="{FF2B5EF4-FFF2-40B4-BE49-F238E27FC236}">
                <a16:creationId xmlns:a16="http://schemas.microsoft.com/office/drawing/2014/main" id="{DDEAF87D-AD4C-1354-3C57-FC6D43DEE786}"/>
              </a:ext>
            </a:extLst>
          </p:cNvPr>
          <p:cNvGraphicFramePr/>
          <p:nvPr/>
        </p:nvGraphicFramePr>
        <p:xfrm>
          <a:off x="92159" y="1626494"/>
          <a:ext cx="2954881" cy="236318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9BFFFFB4-4FC3-C1B7-8A48-3CBDA310E1B5}"/>
              </a:ext>
            </a:extLst>
          </p:cNvPr>
          <p:cNvGraphicFramePr/>
          <p:nvPr/>
        </p:nvGraphicFramePr>
        <p:xfrm>
          <a:off x="3587573" y="1626493"/>
          <a:ext cx="3108502" cy="2363185"/>
        </p:xfrm>
        <a:graphic>
          <a:graphicData uri="http://schemas.openxmlformats.org/drawingml/2006/chart">
            <c:chart xmlns:c="http://schemas.openxmlformats.org/drawingml/2006/chart" xmlns:r="http://schemas.openxmlformats.org/officeDocument/2006/relationships" r:id="rId6"/>
          </a:graphicData>
        </a:graphic>
      </p:graphicFrame>
      <p:sp>
        <p:nvSpPr>
          <p:cNvPr id="136" name="TextBox 135">
            <a:extLst>
              <a:ext uri="{FF2B5EF4-FFF2-40B4-BE49-F238E27FC236}">
                <a16:creationId xmlns:a16="http://schemas.microsoft.com/office/drawing/2014/main" id="{42D44BDD-A6C4-028B-F8E8-215668F71C3B}"/>
              </a:ext>
            </a:extLst>
          </p:cNvPr>
          <p:cNvSpPr txBox="1"/>
          <p:nvPr/>
        </p:nvSpPr>
        <p:spPr>
          <a:xfrm>
            <a:off x="8454555" y="-1849667"/>
            <a:ext cx="1247457" cy="307777"/>
          </a:xfrm>
          <a:prstGeom prst="rect">
            <a:avLst/>
          </a:prstGeom>
          <a:noFill/>
        </p:spPr>
        <p:txBody>
          <a:bodyPr wrap="none" rtlCol="0">
            <a:spAutoFit/>
          </a:bodyPr>
          <a:lstStyle/>
          <a:p>
            <a:r>
              <a:rPr lang="en-US" dirty="0"/>
              <a:t>Target Group</a:t>
            </a:r>
          </a:p>
        </p:txBody>
      </p:sp>
      <p:sp>
        <p:nvSpPr>
          <p:cNvPr id="3" name="Oval 2">
            <a:extLst>
              <a:ext uri="{FF2B5EF4-FFF2-40B4-BE49-F238E27FC236}">
                <a16:creationId xmlns:a16="http://schemas.microsoft.com/office/drawing/2014/main" id="{6A7959DC-9540-2D7B-17B4-2EB81C3F8265}"/>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8E3B62-988E-8AE6-16CA-E5216D8153B6}"/>
              </a:ext>
            </a:extLst>
          </p:cNvPr>
          <p:cNvPicPr>
            <a:picLocks noChangeAspect="1"/>
          </p:cNvPicPr>
          <p:nvPr/>
        </p:nvPicPr>
        <p:blipFill>
          <a:blip r:embed="rId7"/>
          <a:stretch>
            <a:fillRect/>
          </a:stretch>
        </p:blipFill>
        <p:spPr>
          <a:xfrm>
            <a:off x="7082988" y="1961599"/>
            <a:ext cx="3990593" cy="2411618"/>
          </a:xfrm>
          <a:prstGeom prst="rect">
            <a:avLst/>
          </a:prstGeom>
        </p:spPr>
      </p:pic>
      <p:pic>
        <p:nvPicPr>
          <p:cNvPr id="13" name="Picture 12">
            <a:extLst>
              <a:ext uri="{FF2B5EF4-FFF2-40B4-BE49-F238E27FC236}">
                <a16:creationId xmlns:a16="http://schemas.microsoft.com/office/drawing/2014/main" id="{37A14D44-4A7E-67F9-5E75-000F369C58DB}"/>
              </a:ext>
            </a:extLst>
          </p:cNvPr>
          <p:cNvPicPr>
            <a:picLocks noChangeAspect="1"/>
          </p:cNvPicPr>
          <p:nvPr/>
        </p:nvPicPr>
        <p:blipFill>
          <a:blip r:embed="rId8"/>
          <a:stretch>
            <a:fillRect/>
          </a:stretch>
        </p:blipFill>
        <p:spPr>
          <a:xfrm>
            <a:off x="-1203072" y="-1846271"/>
            <a:ext cx="6602540" cy="2359356"/>
          </a:xfrm>
          <a:prstGeom prst="rect">
            <a:avLst/>
          </a:prstGeom>
        </p:spPr>
      </p:pic>
      <p:pic>
        <p:nvPicPr>
          <p:cNvPr id="14" name="Picture 13">
            <a:extLst>
              <a:ext uri="{FF2B5EF4-FFF2-40B4-BE49-F238E27FC236}">
                <a16:creationId xmlns:a16="http://schemas.microsoft.com/office/drawing/2014/main" id="{12A55578-9497-F992-11DB-E46C7C64B076}"/>
              </a:ext>
            </a:extLst>
          </p:cNvPr>
          <p:cNvPicPr>
            <a:picLocks noChangeAspect="1"/>
          </p:cNvPicPr>
          <p:nvPr/>
        </p:nvPicPr>
        <p:blipFill rotWithShape="1">
          <a:blip r:embed="rId7"/>
          <a:srcRect r="49872"/>
          <a:stretch/>
        </p:blipFill>
        <p:spPr>
          <a:xfrm>
            <a:off x="6805384" y="-1205809"/>
            <a:ext cx="2000391" cy="2411618"/>
          </a:xfrm>
          <a:prstGeom prst="rect">
            <a:avLst/>
          </a:prstGeom>
        </p:spPr>
      </p:pic>
      <p:pic>
        <p:nvPicPr>
          <p:cNvPr id="16" name="Picture 15">
            <a:extLst>
              <a:ext uri="{FF2B5EF4-FFF2-40B4-BE49-F238E27FC236}">
                <a16:creationId xmlns:a16="http://schemas.microsoft.com/office/drawing/2014/main" id="{5CB08D8F-8BB6-C8E2-196A-599F07927D24}"/>
              </a:ext>
            </a:extLst>
          </p:cNvPr>
          <p:cNvPicPr>
            <a:picLocks noChangeAspect="1"/>
          </p:cNvPicPr>
          <p:nvPr/>
        </p:nvPicPr>
        <p:blipFill rotWithShape="1">
          <a:blip r:embed="rId7"/>
          <a:srcRect l="53111"/>
          <a:stretch/>
        </p:blipFill>
        <p:spPr>
          <a:xfrm>
            <a:off x="9315537" y="-1205809"/>
            <a:ext cx="1871155" cy="2411618"/>
          </a:xfrm>
          <a:prstGeom prst="rect">
            <a:avLst/>
          </a:prstGeom>
        </p:spPr>
      </p:pic>
      <p:sp>
        <p:nvSpPr>
          <p:cNvPr id="17" name="TextBox 16">
            <a:extLst>
              <a:ext uri="{FF2B5EF4-FFF2-40B4-BE49-F238E27FC236}">
                <a16:creationId xmlns:a16="http://schemas.microsoft.com/office/drawing/2014/main" id="{014334BC-652A-EEFC-6C11-C3E7E82BEAD5}"/>
              </a:ext>
            </a:extLst>
          </p:cNvPr>
          <p:cNvSpPr txBox="1"/>
          <p:nvPr/>
        </p:nvSpPr>
        <p:spPr>
          <a:xfrm>
            <a:off x="7702310" y="-1484430"/>
            <a:ext cx="598241" cy="276999"/>
          </a:xfrm>
          <a:prstGeom prst="rect">
            <a:avLst/>
          </a:prstGeom>
          <a:noFill/>
        </p:spPr>
        <p:txBody>
          <a:bodyPr wrap="none" rtlCol="0">
            <a:spAutoFit/>
          </a:bodyPr>
          <a:lstStyle/>
          <a:p>
            <a:r>
              <a:rPr lang="en-US" sz="1200" b="1" dirty="0"/>
              <a:t>CUE+</a:t>
            </a:r>
          </a:p>
        </p:txBody>
      </p:sp>
      <p:sp>
        <p:nvSpPr>
          <p:cNvPr id="19" name="TextBox 18">
            <a:extLst>
              <a:ext uri="{FF2B5EF4-FFF2-40B4-BE49-F238E27FC236}">
                <a16:creationId xmlns:a16="http://schemas.microsoft.com/office/drawing/2014/main" id="{29ECE7BB-98E8-4263-E898-096777B603E2}"/>
              </a:ext>
            </a:extLst>
          </p:cNvPr>
          <p:cNvSpPr txBox="1"/>
          <p:nvPr/>
        </p:nvSpPr>
        <p:spPr>
          <a:xfrm>
            <a:off x="9943058" y="-1486617"/>
            <a:ext cx="1191352" cy="276999"/>
          </a:xfrm>
          <a:prstGeom prst="rect">
            <a:avLst/>
          </a:prstGeom>
          <a:noFill/>
        </p:spPr>
        <p:txBody>
          <a:bodyPr wrap="none" rtlCol="0">
            <a:spAutoFit/>
          </a:bodyPr>
          <a:lstStyle/>
          <a:p>
            <a:pPr algn="ctr"/>
            <a:r>
              <a:rPr lang="en-US" sz="1200" b="1" dirty="0"/>
              <a:t>Effects-based</a:t>
            </a:r>
          </a:p>
        </p:txBody>
      </p:sp>
      <p:pic>
        <p:nvPicPr>
          <p:cNvPr id="20" name="Picture 19">
            <a:extLst>
              <a:ext uri="{FF2B5EF4-FFF2-40B4-BE49-F238E27FC236}">
                <a16:creationId xmlns:a16="http://schemas.microsoft.com/office/drawing/2014/main" id="{8BC2BEC5-ABBB-ED73-9E43-1D911B588932}"/>
              </a:ext>
            </a:extLst>
          </p:cNvPr>
          <p:cNvPicPr>
            <a:picLocks noChangeAspect="1"/>
          </p:cNvPicPr>
          <p:nvPr/>
        </p:nvPicPr>
        <p:blipFill>
          <a:blip r:embed="rId9"/>
          <a:stretch>
            <a:fillRect/>
          </a:stretch>
        </p:blipFill>
        <p:spPr>
          <a:xfrm>
            <a:off x="10640434" y="2695164"/>
            <a:ext cx="4383404" cy="3066554"/>
          </a:xfrm>
          <a:prstGeom prst="rect">
            <a:avLst/>
          </a:prstGeom>
        </p:spPr>
      </p:pic>
      <p:pic>
        <p:nvPicPr>
          <p:cNvPr id="22" name="Picture 21">
            <a:extLst>
              <a:ext uri="{FF2B5EF4-FFF2-40B4-BE49-F238E27FC236}">
                <a16:creationId xmlns:a16="http://schemas.microsoft.com/office/drawing/2014/main" id="{10FFA492-141C-38E7-CC4A-B292AF821157}"/>
              </a:ext>
            </a:extLst>
          </p:cNvPr>
          <p:cNvPicPr>
            <a:picLocks noChangeAspect="1"/>
          </p:cNvPicPr>
          <p:nvPr/>
        </p:nvPicPr>
        <p:blipFill>
          <a:blip r:embed="rId10"/>
          <a:stretch>
            <a:fillRect/>
          </a:stretch>
        </p:blipFill>
        <p:spPr>
          <a:xfrm>
            <a:off x="2394623" y="3910027"/>
            <a:ext cx="6602540" cy="2359356"/>
          </a:xfrm>
          <a:prstGeom prst="rect">
            <a:avLst/>
          </a:prstGeom>
        </p:spPr>
      </p:pic>
      <p:pic>
        <p:nvPicPr>
          <p:cNvPr id="23" name="Picture 22">
            <a:extLst>
              <a:ext uri="{FF2B5EF4-FFF2-40B4-BE49-F238E27FC236}">
                <a16:creationId xmlns:a16="http://schemas.microsoft.com/office/drawing/2014/main" id="{DD9A835F-B7B3-550F-9646-554EC3E2AFC7}"/>
              </a:ext>
            </a:extLst>
          </p:cNvPr>
          <p:cNvPicPr>
            <a:picLocks noChangeAspect="1"/>
          </p:cNvPicPr>
          <p:nvPr/>
        </p:nvPicPr>
        <p:blipFill rotWithShape="1">
          <a:blip r:embed="rId11"/>
          <a:srcRect l="38421" r="20766"/>
          <a:stretch/>
        </p:blipFill>
        <p:spPr>
          <a:xfrm>
            <a:off x="-5112472" y="1693919"/>
            <a:ext cx="9258303" cy="5114498"/>
          </a:xfrm>
          <a:prstGeom prst="rect">
            <a:avLst/>
          </a:prstGeom>
        </p:spPr>
      </p:pic>
      <p:pic>
        <p:nvPicPr>
          <p:cNvPr id="25" name="Picture 24">
            <a:extLst>
              <a:ext uri="{FF2B5EF4-FFF2-40B4-BE49-F238E27FC236}">
                <a16:creationId xmlns:a16="http://schemas.microsoft.com/office/drawing/2014/main" id="{7E6F4025-E329-74DC-C0E9-AA8707F0CC00}"/>
              </a:ext>
            </a:extLst>
          </p:cNvPr>
          <p:cNvPicPr>
            <a:picLocks noChangeAspect="1"/>
          </p:cNvPicPr>
          <p:nvPr/>
        </p:nvPicPr>
        <p:blipFill rotWithShape="1">
          <a:blip r:embed="rId11"/>
          <a:srcRect r="61304"/>
          <a:stretch/>
        </p:blipFill>
        <p:spPr>
          <a:xfrm>
            <a:off x="-5825956" y="-2868217"/>
            <a:ext cx="8998146" cy="5242681"/>
          </a:xfrm>
          <a:prstGeom prst="rect">
            <a:avLst/>
          </a:prstGeom>
        </p:spPr>
      </p:pic>
      <p:pic>
        <p:nvPicPr>
          <p:cNvPr id="26" name="Picture 25">
            <a:extLst>
              <a:ext uri="{FF2B5EF4-FFF2-40B4-BE49-F238E27FC236}">
                <a16:creationId xmlns:a16="http://schemas.microsoft.com/office/drawing/2014/main" id="{78EC8ABE-0999-5E5C-E7B1-F2A6F21BF4CC}"/>
              </a:ext>
            </a:extLst>
          </p:cNvPr>
          <p:cNvPicPr>
            <a:picLocks noChangeAspect="1"/>
          </p:cNvPicPr>
          <p:nvPr/>
        </p:nvPicPr>
        <p:blipFill rotWithShape="1">
          <a:blip r:embed="rId11"/>
          <a:srcRect l="78938" r="-1089"/>
          <a:stretch/>
        </p:blipFill>
        <p:spPr>
          <a:xfrm>
            <a:off x="5344137" y="3870761"/>
            <a:ext cx="6579577" cy="6697026"/>
          </a:xfrm>
          <a:prstGeom prst="rect">
            <a:avLst/>
          </a:prstGeom>
        </p:spPr>
      </p:pic>
      <p:pic>
        <p:nvPicPr>
          <p:cNvPr id="27" name="Picture 26">
            <a:extLst>
              <a:ext uri="{FF2B5EF4-FFF2-40B4-BE49-F238E27FC236}">
                <a16:creationId xmlns:a16="http://schemas.microsoft.com/office/drawing/2014/main" id="{F7992BD0-4EDD-3F8D-630D-BC4E32887D23}"/>
              </a:ext>
            </a:extLst>
          </p:cNvPr>
          <p:cNvPicPr>
            <a:picLocks noChangeAspect="1"/>
          </p:cNvPicPr>
          <p:nvPr/>
        </p:nvPicPr>
        <p:blipFill>
          <a:blip r:embed="rId12"/>
          <a:stretch>
            <a:fillRect/>
          </a:stretch>
        </p:blipFill>
        <p:spPr>
          <a:xfrm>
            <a:off x="12266821" y="-1802507"/>
            <a:ext cx="6256638" cy="6858000"/>
          </a:xfrm>
          <a:prstGeom prst="rect">
            <a:avLst/>
          </a:prstGeom>
        </p:spPr>
      </p:pic>
    </p:spTree>
    <p:extLst>
      <p:ext uri="{BB962C8B-B14F-4D97-AF65-F5344CB8AC3E}">
        <p14:creationId xmlns:p14="http://schemas.microsoft.com/office/powerpoint/2010/main" val="25225978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B1286D89-B6CC-8B4F-5CAD-A693ED10133A}"/>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059BE235-48E9-5684-E997-9C23B4501927}"/>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Effects-based Approach (B)</a:t>
            </a:r>
            <a:endParaRPr sz="3900" dirty="0"/>
          </a:p>
        </p:txBody>
      </p:sp>
      <p:sp>
        <p:nvSpPr>
          <p:cNvPr id="127" name="Google Shape;127;g227a5b56a84_0_7">
            <a:extLst>
              <a:ext uri="{FF2B5EF4-FFF2-40B4-BE49-F238E27FC236}">
                <a16:creationId xmlns:a16="http://schemas.microsoft.com/office/drawing/2014/main" id="{0CFF4E8C-54C4-2E70-ACB1-E6E185423DC9}"/>
              </a:ext>
            </a:extLst>
          </p:cNvPr>
          <p:cNvSpPr txBox="1">
            <a:spLocks noGrp="1"/>
          </p:cNvSpPr>
          <p:nvPr>
            <p:ph type="sldNum" idx="12"/>
          </p:nvPr>
        </p:nvSpPr>
        <p:spPr>
          <a:xfrm>
            <a:off x="8633926" y="6341618"/>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72</a:t>
            </a:fld>
            <a:endParaRPr dirty="0"/>
          </a:p>
        </p:txBody>
      </p:sp>
      <p:graphicFrame>
        <p:nvGraphicFramePr>
          <p:cNvPr id="2" name="Content Placeholder 3">
            <a:extLst>
              <a:ext uri="{FF2B5EF4-FFF2-40B4-BE49-F238E27FC236}">
                <a16:creationId xmlns:a16="http://schemas.microsoft.com/office/drawing/2014/main" id="{6BAC8766-5824-0A80-231E-D39CABA2427C}"/>
              </a:ext>
            </a:extLst>
          </p:cNvPr>
          <p:cNvGraphicFramePr>
            <a:graphicFrameLocks/>
          </p:cNvGraphicFramePr>
          <p:nvPr>
            <p:extLst>
              <p:ext uri="{D42A27DB-BD31-4B8C-83A1-F6EECF244321}">
                <p14:modId xmlns:p14="http://schemas.microsoft.com/office/powerpoint/2010/main" val="3850517469"/>
              </p:ext>
            </p:extLst>
          </p:nvPr>
        </p:nvGraphicFramePr>
        <p:xfrm>
          <a:off x="-7307864" y="-1676400"/>
          <a:ext cx="11346464" cy="8202120"/>
        </p:xfrm>
        <a:graphic>
          <a:graphicData uri="http://schemas.openxmlformats.org/drawingml/2006/table">
            <a:tbl>
              <a:tblPr firstRow="1" bandRow="1">
                <a:tableStyleId>{5C22544A-7EE6-4342-B048-85BDC9FD1C3A}</a:tableStyleId>
              </a:tblPr>
              <a:tblGrid>
                <a:gridCol w="875224">
                  <a:extLst>
                    <a:ext uri="{9D8B030D-6E8A-4147-A177-3AD203B41FA5}">
                      <a16:colId xmlns:a16="http://schemas.microsoft.com/office/drawing/2014/main" val="930075286"/>
                    </a:ext>
                  </a:extLst>
                </a:gridCol>
                <a:gridCol w="5318389">
                  <a:extLst>
                    <a:ext uri="{9D8B030D-6E8A-4147-A177-3AD203B41FA5}">
                      <a16:colId xmlns:a16="http://schemas.microsoft.com/office/drawing/2014/main" val="2089357008"/>
                    </a:ext>
                  </a:extLst>
                </a:gridCol>
                <a:gridCol w="5152851">
                  <a:extLst>
                    <a:ext uri="{9D8B030D-6E8A-4147-A177-3AD203B41FA5}">
                      <a16:colId xmlns:a16="http://schemas.microsoft.com/office/drawing/2014/main" val="3842412944"/>
                    </a:ext>
                  </a:extLst>
                </a:gridCol>
              </a:tblGrid>
              <a:tr h="158736">
                <a:tc>
                  <a:txBody>
                    <a:bodyPr/>
                    <a:lstStyle/>
                    <a:p>
                      <a:r>
                        <a:rPr lang="en-US" dirty="0">
                          <a:latin typeface="+mn-lt"/>
                          <a:ea typeface="Cambria" panose="02040503050406030204" pitchFamily="18" charset="0"/>
                        </a:rPr>
                        <a:t>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dirty="0">
                          <a:latin typeface="+mn-lt"/>
                          <a:ea typeface="Cambria" panose="02040503050406030204" pitchFamily="18" charset="0"/>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dirty="0">
                          <a:latin typeface="+mn-lt"/>
                          <a:ea typeface="Cambria" panose="02040503050406030204" pitchFamily="18" charset="0"/>
                        </a:rPr>
                        <a:t>Effects-Based Detection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44932586"/>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Back</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actual, or the appearance of, an actor’s importance or effectiveness relative to a community or topic</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Centrality in interaction network, importance to group/ changes positively over the time more than the baseline corpus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55960696"/>
                  </a:ext>
                </a:extLst>
              </a:tr>
              <a:tr h="374846">
                <a:tc>
                  <a:txBody>
                    <a:bodyPr/>
                    <a:lstStyle/>
                    <a:p>
                      <a:pPr marL="0" marR="0">
                        <a:spcBef>
                          <a:spcPts val="0"/>
                        </a:spcBef>
                        <a:spcAft>
                          <a:spcPts val="0"/>
                        </a:spcAft>
                      </a:pPr>
                      <a:r>
                        <a:rPr lang="en-US" sz="1200" b="1" dirty="0">
                          <a:effectLst/>
                          <a:latin typeface="+mn-lt"/>
                          <a:ea typeface="Cambria" panose="02040503050406030204" pitchFamily="18" charset="0"/>
                        </a:rPr>
                        <a:t>Build</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create a group, or the appearance of a group, where there was none before</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New group – agent interactions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4251423"/>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Bridge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build a connection between two or more groups or create the appearance of such a connection</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Centrality, betweenness of the edge nodes of two groups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262395672"/>
                  </a:ext>
                </a:extLst>
              </a:tr>
              <a:tr h="368348">
                <a:tc>
                  <a:txBody>
                    <a:bodyPr/>
                    <a:lstStyle/>
                    <a:p>
                      <a:pPr marL="0" marR="0">
                        <a:spcBef>
                          <a:spcPts val="0"/>
                        </a:spcBef>
                        <a:spcAft>
                          <a:spcPts val="0"/>
                        </a:spcAft>
                      </a:pPr>
                      <a:r>
                        <a:rPr lang="en-US" sz="1200" b="1">
                          <a:effectLst/>
                          <a:latin typeface="+mn-lt"/>
                          <a:ea typeface="Cambria" panose="02040503050406030204" pitchFamily="18" charset="0"/>
                        </a:rPr>
                        <a:t>Boost</a:t>
                      </a:r>
                      <a:endParaRPr lang="en-US" sz="1200" b="1">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size of a group and/or the connections among group members, or the appearance of such</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Size of group, graph density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3207962"/>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Excite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related to a community or topic that cause the reader to experience a positive emotion such as joy, happiness, liking, or excitement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Target packet emotional valence will be higher in happiness and surprise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47526801"/>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Explain</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clarify a topic to the targeted community or actor  often by providing details on, or elaborations on, the topic</a:t>
                      </a: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Topic specialization – additional jargon and net shift towards same stance / changes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32864239"/>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Engage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Topics proportional representation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510133519"/>
                  </a:ext>
                </a:extLst>
              </a:tr>
              <a:tr h="368348">
                <a:tc>
                  <a:txBody>
                    <a:bodyPr/>
                    <a:lstStyle/>
                    <a:p>
                      <a:pPr marL="0" marR="0">
                        <a:spcBef>
                          <a:spcPts val="0"/>
                        </a:spcBef>
                        <a:spcAft>
                          <a:spcPts val="0"/>
                        </a:spcAft>
                      </a:pPr>
                      <a:r>
                        <a:rPr lang="en-US" sz="1200" b="1">
                          <a:effectLst/>
                          <a:latin typeface="+mn-lt"/>
                          <a:ea typeface="Cambria" panose="02040503050406030204" pitchFamily="18" charset="0"/>
                        </a:rPr>
                        <a:t>Enhance</a:t>
                      </a:r>
                      <a:endParaRPr lang="en-US" sz="1200" b="1">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Increased linkage and centrality, betweenness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3214247"/>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Negate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Centrality of node / changes negatively over the time more than the baseline corpus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587548"/>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Neutralize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cause a group to be, or appear to be, no longer of relevance, e.g., because it was dismantled</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Group nodes have more in common with other groups than themselves (group disappears)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48435162"/>
                  </a:ext>
                </a:extLst>
              </a:tr>
              <a:tr h="368348">
                <a:tc>
                  <a:txBody>
                    <a:bodyPr/>
                    <a:lstStyle/>
                    <a:p>
                      <a:pPr marL="0" marR="0">
                        <a:spcBef>
                          <a:spcPts val="0"/>
                        </a:spcBef>
                        <a:spcAft>
                          <a:spcPts val="0"/>
                        </a:spcAft>
                      </a:pPr>
                      <a:r>
                        <a:rPr lang="en-US" sz="1200" b="1">
                          <a:effectLst/>
                          <a:latin typeface="+mn-lt"/>
                          <a:ea typeface="Cambria" panose="02040503050406030204" pitchFamily="18" charset="0"/>
                        </a:rPr>
                        <a:t>Narrow</a:t>
                      </a:r>
                      <a:endParaRPr lang="en-US" sz="1200" b="1">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Multiple groups where only one was present before, fewer links on bipartite network from meta-agent group node to topic/stance nodes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66284182"/>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Neglect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size of a group and/or the connections among group members, or the appearance of such</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Density and/or size / changes negatively over the time above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2661830"/>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Dismay</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ea typeface="Cambria" panose="02040503050406030204" pitchFamily="18" charset="0"/>
                        </a:rPr>
                        <a:t>Target packet emotional valence will be higher in anger, sadness, fear / changes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70541042"/>
                  </a:ext>
                </a:extLst>
              </a:tr>
              <a:tr h="490680">
                <a:tc>
                  <a:txBody>
                    <a:bodyPr/>
                    <a:lstStyle/>
                    <a:p>
                      <a:pPr marL="0" marR="0">
                        <a:spcBef>
                          <a:spcPts val="0"/>
                        </a:spcBef>
                        <a:spcAft>
                          <a:spcPts val="0"/>
                        </a:spcAft>
                      </a:pPr>
                      <a:r>
                        <a:rPr lang="en-US" sz="1200" b="1" dirty="0">
                          <a:effectLst/>
                          <a:latin typeface="+mn-lt"/>
                          <a:ea typeface="Cambria" panose="02040503050406030204" pitchFamily="18" charset="0"/>
                        </a:rPr>
                        <a:t>Distort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Topic specialization – additional jargon and net shift towards opposite stance / changes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03225998"/>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Dismiss</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ea typeface="Cambria" panose="02040503050406030204" pitchFamily="18" charset="0"/>
                        </a:rPr>
                        <a:t>Topics proportional representation / changes negatively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17429371"/>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Distract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ea typeface="Cambria" panose="02040503050406030204" pitchFamily="18" charset="0"/>
                        </a:rPr>
                        <a:t>Decreased linkage and centrality, betweenness / changes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21055877"/>
                  </a:ext>
                </a:extLst>
              </a:tr>
            </a:tbl>
          </a:graphicData>
        </a:graphic>
      </p:graphicFrame>
      <p:sp>
        <p:nvSpPr>
          <p:cNvPr id="4" name="Oval 3">
            <a:extLst>
              <a:ext uri="{FF2B5EF4-FFF2-40B4-BE49-F238E27FC236}">
                <a16:creationId xmlns:a16="http://schemas.microsoft.com/office/drawing/2014/main" id="{EDB44B82-51DA-15DF-2D6B-EB1715B59CE4}"/>
              </a:ext>
            </a:extLst>
          </p:cNvPr>
          <p:cNvSpPr/>
          <p:nvPr/>
        </p:nvSpPr>
        <p:spPr>
          <a:xfrm>
            <a:off x="11725102" y="0"/>
            <a:ext cx="466898" cy="466898"/>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Content Placeholder 3">
            <a:extLst>
              <a:ext uri="{FF2B5EF4-FFF2-40B4-BE49-F238E27FC236}">
                <a16:creationId xmlns:a16="http://schemas.microsoft.com/office/drawing/2014/main" id="{5970DC8C-BDFC-8C99-6EC9-8BD928592DEA}"/>
              </a:ext>
            </a:extLst>
          </p:cNvPr>
          <p:cNvGraphicFramePr>
            <a:graphicFrameLocks/>
          </p:cNvGraphicFramePr>
          <p:nvPr/>
        </p:nvGraphicFramePr>
        <p:xfrm>
          <a:off x="5680568" y="762470"/>
          <a:ext cx="11346464" cy="8138160"/>
        </p:xfrm>
        <a:graphic>
          <a:graphicData uri="http://schemas.openxmlformats.org/drawingml/2006/table">
            <a:tbl>
              <a:tblPr firstRow="1" bandRow="1">
                <a:tableStyleId>{5C22544A-7EE6-4342-B048-85BDC9FD1C3A}</a:tableStyleId>
              </a:tblPr>
              <a:tblGrid>
                <a:gridCol w="875224">
                  <a:extLst>
                    <a:ext uri="{9D8B030D-6E8A-4147-A177-3AD203B41FA5}">
                      <a16:colId xmlns:a16="http://schemas.microsoft.com/office/drawing/2014/main" val="930075286"/>
                    </a:ext>
                  </a:extLst>
                </a:gridCol>
                <a:gridCol w="5318389">
                  <a:extLst>
                    <a:ext uri="{9D8B030D-6E8A-4147-A177-3AD203B41FA5}">
                      <a16:colId xmlns:a16="http://schemas.microsoft.com/office/drawing/2014/main" val="2089357008"/>
                    </a:ext>
                  </a:extLst>
                </a:gridCol>
                <a:gridCol w="5152851">
                  <a:extLst>
                    <a:ext uri="{9D8B030D-6E8A-4147-A177-3AD203B41FA5}">
                      <a16:colId xmlns:a16="http://schemas.microsoft.com/office/drawing/2014/main" val="3842412944"/>
                    </a:ext>
                  </a:extLst>
                </a:gridCol>
              </a:tblGrid>
              <a:tr h="158736">
                <a:tc>
                  <a:txBody>
                    <a:bodyPr/>
                    <a:lstStyle/>
                    <a:p>
                      <a:r>
                        <a:rPr lang="en-US" sz="1200" dirty="0">
                          <a:latin typeface="+mn-lt"/>
                          <a:ea typeface="Cambria" panose="02040503050406030204" pitchFamily="18" charset="0"/>
                        </a:rPr>
                        <a:t>Name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Definition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r>
                        <a:rPr lang="en-US" sz="1200" dirty="0">
                          <a:latin typeface="+mn-lt"/>
                          <a:ea typeface="Cambria" panose="02040503050406030204" pitchFamily="18" charset="0"/>
                        </a:rPr>
                        <a:t>Effects-Based Detection</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044932586"/>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Back</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actual, or the appearance of, an actor’s importance or effectiveness relative to a community or topic</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en-US" sz="1200" b="0" dirty="0">
                          <a:latin typeface="+mn-lt"/>
                          <a:ea typeface="Cambria" panose="02040503050406030204" pitchFamily="18" charset="0"/>
                        </a:rPr>
                        <a:t>Centrality in interaction network, importance to group/ changes positively over the time more than the baseline corpus</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55960696"/>
                  </a:ext>
                </a:extLst>
              </a:tr>
              <a:tr h="374846">
                <a:tc>
                  <a:txBody>
                    <a:bodyPr/>
                    <a:lstStyle/>
                    <a:p>
                      <a:pPr marL="0" marR="0">
                        <a:spcBef>
                          <a:spcPts val="0"/>
                        </a:spcBef>
                        <a:spcAft>
                          <a:spcPts val="0"/>
                        </a:spcAft>
                      </a:pPr>
                      <a:r>
                        <a:rPr lang="en-US" sz="1200" b="1" dirty="0">
                          <a:effectLst/>
                          <a:latin typeface="+mn-lt"/>
                          <a:ea typeface="Cambria" panose="02040503050406030204" pitchFamily="18" charset="0"/>
                        </a:rPr>
                        <a:t>Build</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create a group, or the appearance of a group, where there was none before</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New group – agent interactions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4251423"/>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Bridge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build a connection between two or more groups or create the appearance of such a connection</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latin typeface="+mn-lt"/>
                          <a:ea typeface="Cambria" panose="02040503050406030204" pitchFamily="18" charset="0"/>
                        </a:rPr>
                        <a:t>Centrality, betweenness of the edge nodes of two groups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2395672"/>
                  </a:ext>
                </a:extLst>
              </a:tr>
              <a:tr h="368348">
                <a:tc>
                  <a:txBody>
                    <a:bodyPr/>
                    <a:lstStyle/>
                    <a:p>
                      <a:pPr marL="0" marR="0">
                        <a:spcBef>
                          <a:spcPts val="0"/>
                        </a:spcBef>
                        <a:spcAft>
                          <a:spcPts val="0"/>
                        </a:spcAft>
                      </a:pPr>
                      <a:r>
                        <a:rPr lang="en-US" sz="1200" b="1">
                          <a:effectLst/>
                          <a:latin typeface="+mn-lt"/>
                          <a:ea typeface="Cambria" panose="02040503050406030204" pitchFamily="18" charset="0"/>
                        </a:rPr>
                        <a:t>Boost</a:t>
                      </a:r>
                      <a:endParaRPr lang="en-US" sz="1200" b="1">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size of a group and/or the connections among group members, or the appearance of such</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Size of group, graph density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3207962"/>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Excite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related to a community or topic that cause the reader to experience a positive emotion such as joy, happiness, liking, or excitement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latin typeface="+mn-lt"/>
                          <a:ea typeface="Cambria" panose="02040503050406030204" pitchFamily="18" charset="0"/>
                        </a:rPr>
                        <a:t>Target packet emotional valence will be higher in happiness and surprise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47526801"/>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Explain</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clarify a topic to the targeted community or actor  often by providing details on, or elaborations on, the topic</a:t>
                      </a: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Topic specialization – additional jargon and net shift towards same stance / changes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632864239"/>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Engage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increase the relevance of the topic to the reader often by providing anecdotes or enabling direct participation and so suggesting that the reader can impact the topic or will be impacted by it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latin typeface="+mn-lt"/>
                          <a:ea typeface="Cambria" panose="02040503050406030204" pitchFamily="18" charset="0"/>
                        </a:rPr>
                        <a:t>Topics proportional representation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0133519"/>
                  </a:ext>
                </a:extLst>
              </a:tr>
              <a:tr h="368348">
                <a:tc>
                  <a:txBody>
                    <a:bodyPr/>
                    <a:lstStyle/>
                    <a:p>
                      <a:pPr marL="0" marR="0">
                        <a:spcBef>
                          <a:spcPts val="0"/>
                        </a:spcBef>
                        <a:spcAft>
                          <a:spcPts val="0"/>
                        </a:spcAft>
                      </a:pPr>
                      <a:r>
                        <a:rPr lang="en-US" sz="1200" b="1">
                          <a:effectLst/>
                          <a:latin typeface="+mn-lt"/>
                          <a:ea typeface="Cambria" panose="02040503050406030204" pitchFamily="18" charset="0"/>
                        </a:rPr>
                        <a:t>Enhance</a:t>
                      </a:r>
                      <a:endParaRPr lang="en-US" sz="1200" b="1">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provide material that expands the scope of the topic for the targeted community or actor often by making the topic the master topic to which other topics are linked</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Increased linkage and centrality, betweenness / changes positively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963214247"/>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Negate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actual, or the appearance of, an actor’s importance or effectiveness relative to a community or topic </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latin typeface="+mn-lt"/>
                          <a:ea typeface="Cambria" panose="02040503050406030204" pitchFamily="18" charset="0"/>
                        </a:rPr>
                        <a:t>Centrality of node / changes negatively over the time more than the baseline corpus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87548"/>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Neutralize</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cause a group to be, or appear to be, no longer of relevance, e.g., because it was dismantled</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Group nodes have more in common with other groups than themselves (group disappears)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48435162"/>
                  </a:ext>
                </a:extLst>
              </a:tr>
              <a:tr h="368348">
                <a:tc>
                  <a:txBody>
                    <a:bodyPr/>
                    <a:lstStyle/>
                    <a:p>
                      <a:pPr marL="0" marR="0">
                        <a:spcBef>
                          <a:spcPts val="0"/>
                        </a:spcBef>
                        <a:spcAft>
                          <a:spcPts val="0"/>
                        </a:spcAft>
                      </a:pPr>
                      <a:r>
                        <a:rPr lang="en-US" sz="1200" b="1">
                          <a:effectLst/>
                          <a:latin typeface="+mn-lt"/>
                          <a:ea typeface="Cambria" panose="02040503050406030204" pitchFamily="18" charset="0"/>
                        </a:rPr>
                        <a:t>Narrow</a:t>
                      </a:r>
                      <a:endParaRPr lang="en-US" sz="1200" b="1">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lead a group to be, or appear to be, more specialized, and possibly to  fission, or appear to fission, into two or more distinct groups</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US" sz="1200" b="0" dirty="0">
                          <a:latin typeface="+mn-lt"/>
                          <a:ea typeface="Cambria" panose="02040503050406030204" pitchFamily="18" charset="0"/>
                        </a:rPr>
                        <a:t>Multiple groups where only one was present before, fewer links on bipartite network from meta-agent group node to topic/stance nodes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66284182"/>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Neglect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size of a group and/or the connections among group members, or the appearance of such</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Density and/or size / changes negatively over the time above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2661830"/>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Dismay</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related to a community or topic that cause the reader to experience a negative emotion such as worry, sadness, disliking, anger, despair, or fear</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ea typeface="Cambria" panose="02040503050406030204" pitchFamily="18" charset="0"/>
                        </a:rPr>
                        <a:t>Target packet emotional valence will be higher in anger, sadness, fear / changes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70541042"/>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Distort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obscure a topic to the targeted community or actor often by supporting a particular point of view or calling details into question</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US" sz="1200" b="0" dirty="0">
                          <a:latin typeface="+mn-lt"/>
                          <a:ea typeface="Cambria" panose="02040503050406030204" pitchFamily="18" charset="0"/>
                        </a:rPr>
                        <a:t>Topic specialization – additional jargon and net shift towards opposite stance / changes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03225998"/>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Dismiss</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decrease the relevance of the topic to the reader often by providing stories or information that suggest that the reader cannot impact a topic or be impacted by it</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ea typeface="Cambria" panose="02040503050406030204" pitchFamily="18" charset="0"/>
                        </a:rPr>
                        <a:t>Topics proportional representation / changes negatively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17429371"/>
                  </a:ext>
                </a:extLst>
              </a:tr>
              <a:tr h="368348">
                <a:tc>
                  <a:txBody>
                    <a:bodyPr/>
                    <a:lstStyle/>
                    <a:p>
                      <a:pPr marL="0" marR="0">
                        <a:spcBef>
                          <a:spcPts val="0"/>
                        </a:spcBef>
                        <a:spcAft>
                          <a:spcPts val="0"/>
                        </a:spcAft>
                      </a:pPr>
                      <a:r>
                        <a:rPr lang="en-US" sz="1200" b="1" dirty="0">
                          <a:effectLst/>
                          <a:latin typeface="+mn-lt"/>
                          <a:ea typeface="Cambria" panose="02040503050406030204" pitchFamily="18" charset="0"/>
                        </a:rPr>
                        <a:t>Distract</a:t>
                      </a:r>
                      <a:endParaRPr lang="en-US" sz="1200" b="1"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a:spcBef>
                          <a:spcPts val="0"/>
                        </a:spcBef>
                        <a:spcAft>
                          <a:spcPts val="0"/>
                        </a:spcAft>
                      </a:pPr>
                      <a:r>
                        <a:rPr lang="en-US" sz="1200" dirty="0">
                          <a:effectLst/>
                          <a:latin typeface="+mn-lt"/>
                          <a:ea typeface="Cambria" panose="02040503050406030204" pitchFamily="18" charset="0"/>
                        </a:rPr>
                        <a:t>Discussion or actions that redirect the targeted community or actor to a different topic often by bring up unrelated topics, and making the original topic just one of many</a:t>
                      </a:r>
                      <a:endParaRPr lang="en-US" sz="1200" dirty="0">
                        <a:effectLst/>
                        <a:latin typeface="+mn-lt"/>
                        <a:ea typeface="Cambria" panose="02040503050406030204" pitchFamily="18" charset="0"/>
                        <a:cs typeface="Times New Roman" panose="02020603050405020304" pitchFamily="18" charset="0"/>
                      </a:endParaRPr>
                    </a:p>
                  </a:txBody>
                  <a:tcPr marL="35377" marR="35377" marT="0" marB="0">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mn-lt"/>
                          <a:ea typeface="Cambria" panose="02040503050406030204" pitchFamily="18" charset="0"/>
                        </a:rPr>
                        <a:t>Decreased linkage and centrality, betweenness / changes over the time more than the baseline corpus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821055877"/>
                  </a:ext>
                </a:extLst>
              </a:tr>
            </a:tbl>
          </a:graphicData>
        </a:graphic>
      </p:graphicFrame>
      <p:pic>
        <p:nvPicPr>
          <p:cNvPr id="5" name="Picture 4">
            <a:extLst>
              <a:ext uri="{FF2B5EF4-FFF2-40B4-BE49-F238E27FC236}">
                <a16:creationId xmlns:a16="http://schemas.microsoft.com/office/drawing/2014/main" id="{998B57D1-2904-DB14-5439-22E7E8BDD4C0}"/>
              </a:ext>
            </a:extLst>
          </p:cNvPr>
          <p:cNvPicPr>
            <a:picLocks noChangeAspect="1"/>
          </p:cNvPicPr>
          <p:nvPr/>
        </p:nvPicPr>
        <p:blipFill>
          <a:blip r:embed="rId3"/>
          <a:stretch>
            <a:fillRect/>
          </a:stretch>
        </p:blipFill>
        <p:spPr>
          <a:xfrm>
            <a:off x="3538734" y="-2490692"/>
            <a:ext cx="9457034" cy="6858000"/>
          </a:xfrm>
          <a:prstGeom prst="rect">
            <a:avLst/>
          </a:prstGeom>
        </p:spPr>
      </p:pic>
      <p:pic>
        <p:nvPicPr>
          <p:cNvPr id="6" name="Picture 5">
            <a:extLst>
              <a:ext uri="{FF2B5EF4-FFF2-40B4-BE49-F238E27FC236}">
                <a16:creationId xmlns:a16="http://schemas.microsoft.com/office/drawing/2014/main" id="{EF85D81B-C59C-CF97-F2E9-3E11AF7F488B}"/>
              </a:ext>
            </a:extLst>
          </p:cNvPr>
          <p:cNvPicPr>
            <a:picLocks noChangeAspect="1"/>
          </p:cNvPicPr>
          <p:nvPr/>
        </p:nvPicPr>
        <p:blipFill>
          <a:blip r:embed="rId4"/>
          <a:stretch>
            <a:fillRect/>
          </a:stretch>
        </p:blipFill>
        <p:spPr>
          <a:xfrm>
            <a:off x="-700027" y="-1362538"/>
            <a:ext cx="5490702" cy="8887403"/>
          </a:xfrm>
          <a:prstGeom prst="rect">
            <a:avLst/>
          </a:prstGeom>
        </p:spPr>
      </p:pic>
    </p:spTree>
    <p:extLst>
      <p:ext uri="{BB962C8B-B14F-4D97-AF65-F5344CB8AC3E}">
        <p14:creationId xmlns:p14="http://schemas.microsoft.com/office/powerpoint/2010/main" val="24278227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24">
          <a:extLst>
            <a:ext uri="{FF2B5EF4-FFF2-40B4-BE49-F238E27FC236}">
              <a16:creationId xmlns:a16="http://schemas.microsoft.com/office/drawing/2014/main" id="{F2F192B1-1B66-FD2F-3735-367092E788FE}"/>
            </a:ext>
          </a:extLst>
        </p:cNvPr>
        <p:cNvGrpSpPr/>
        <p:nvPr/>
      </p:nvGrpSpPr>
      <p:grpSpPr>
        <a:xfrm>
          <a:off x="0" y="0"/>
          <a:ext cx="0" cy="0"/>
          <a:chOff x="0" y="0"/>
          <a:chExt cx="0" cy="0"/>
        </a:xfrm>
      </p:grpSpPr>
      <p:sp>
        <p:nvSpPr>
          <p:cNvPr id="125" name="Google Shape;125;g227a5b56a84_0_7">
            <a:extLst>
              <a:ext uri="{FF2B5EF4-FFF2-40B4-BE49-F238E27FC236}">
                <a16:creationId xmlns:a16="http://schemas.microsoft.com/office/drawing/2014/main" id="{6FF7B518-EC47-72F7-923C-7BB7D3BB44E5}"/>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Scenario Training</a:t>
            </a:r>
            <a:endParaRPr sz="3900" dirty="0"/>
          </a:p>
        </p:txBody>
      </p:sp>
      <p:sp>
        <p:nvSpPr>
          <p:cNvPr id="126" name="Google Shape;126;g227a5b56a84_0_7">
            <a:extLst>
              <a:ext uri="{FF2B5EF4-FFF2-40B4-BE49-F238E27FC236}">
                <a16:creationId xmlns:a16="http://schemas.microsoft.com/office/drawing/2014/main" id="{5C4193E8-8BB3-A167-76EA-39F65FF8ADFA}"/>
              </a:ext>
            </a:extLst>
          </p:cNvPr>
          <p:cNvSpPr txBox="1">
            <a:spLocks noGrp="1"/>
          </p:cNvSpPr>
          <p:nvPr>
            <p:ph type="body" idx="1"/>
          </p:nvPr>
        </p:nvSpPr>
        <p:spPr>
          <a:xfrm>
            <a:off x="617220" y="1825624"/>
            <a:ext cx="10736580" cy="2096136"/>
          </a:xfrm>
          <a:prstGeom prst="rect">
            <a:avLst/>
          </a:prstGeom>
          <a:noFill/>
          <a:ln>
            <a:noFill/>
          </a:ln>
        </p:spPr>
        <p:txBody>
          <a:bodyPr spcFirstLastPara="1" wrap="square" lIns="91425" tIns="45700" rIns="91425" bIns="45700" anchor="t" anchorCtr="0">
            <a:normAutofit lnSpcReduction="10000"/>
          </a:bodyPr>
          <a:lstStyle/>
          <a:p>
            <a:pPr marL="457200" lvl="0" indent="-361950" algn="l" rtl="0">
              <a:lnSpc>
                <a:spcPct val="100000"/>
              </a:lnSpc>
              <a:spcBef>
                <a:spcPts val="0"/>
              </a:spcBef>
              <a:spcAft>
                <a:spcPts val="1200"/>
              </a:spcAft>
              <a:buSzPts val="2100"/>
              <a:buChar char="●"/>
            </a:pPr>
            <a:r>
              <a:rPr lang="en-US" dirty="0">
                <a:solidFill>
                  <a:schemeClr val="tx1"/>
                </a:solidFill>
              </a:rPr>
              <a:t>Understanding the BEND framework within existing doctrine, identifying BEND and its effects, and even conceptually knowing countermeasures falls short of fully operationalizing BEND</a:t>
            </a:r>
          </a:p>
          <a:p>
            <a:pPr marL="457200" lvl="0" indent="-361950" algn="l" rtl="0">
              <a:lnSpc>
                <a:spcPct val="100000"/>
              </a:lnSpc>
              <a:spcBef>
                <a:spcPts val="0"/>
              </a:spcBef>
              <a:spcAft>
                <a:spcPts val="1200"/>
              </a:spcAft>
              <a:buSzPts val="2100"/>
              <a:buChar char="●"/>
            </a:pPr>
            <a:r>
              <a:rPr lang="en-US" dirty="0">
                <a:solidFill>
                  <a:schemeClr val="tx1"/>
                </a:solidFill>
              </a:rPr>
              <a:t>Effective BEND operationalization requires realistic training on a realistic corpus</a:t>
            </a:r>
          </a:p>
          <a:p>
            <a:pPr lvl="1" indent="-361950">
              <a:lnSpc>
                <a:spcPct val="100000"/>
              </a:lnSpc>
              <a:spcBef>
                <a:spcPts val="0"/>
              </a:spcBef>
              <a:spcAft>
                <a:spcPts val="1200"/>
              </a:spcAft>
              <a:buSzPts val="2100"/>
              <a:buChar char="●"/>
            </a:pPr>
            <a:endParaRPr lang="en-US" sz="1400" dirty="0">
              <a:solidFill>
                <a:srgbClr val="FF0000"/>
              </a:solidFill>
            </a:endParaRPr>
          </a:p>
        </p:txBody>
      </p:sp>
      <p:sp>
        <p:nvSpPr>
          <p:cNvPr id="127" name="Google Shape;127;g227a5b56a84_0_7">
            <a:extLst>
              <a:ext uri="{FF2B5EF4-FFF2-40B4-BE49-F238E27FC236}">
                <a16:creationId xmlns:a16="http://schemas.microsoft.com/office/drawing/2014/main" id="{1BBA25F5-1CCA-830E-3C7C-C8B391082657}"/>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73</a:t>
            </a:fld>
            <a:endParaRPr dirty="0"/>
          </a:p>
        </p:txBody>
      </p:sp>
      <p:graphicFrame>
        <p:nvGraphicFramePr>
          <p:cNvPr id="4" name="Object 3">
            <a:extLst>
              <a:ext uri="{FF2B5EF4-FFF2-40B4-BE49-F238E27FC236}">
                <a16:creationId xmlns:a16="http://schemas.microsoft.com/office/drawing/2014/main" id="{78AA820A-5CCB-9101-E7CF-D786939BE4F7}"/>
              </a:ext>
            </a:extLst>
          </p:cNvPr>
          <p:cNvGraphicFramePr>
            <a:graphicFrameLocks noChangeAspect="1"/>
          </p:cNvGraphicFramePr>
          <p:nvPr>
            <p:extLst>
              <p:ext uri="{D42A27DB-BD31-4B8C-83A1-F6EECF244321}">
                <p14:modId xmlns:p14="http://schemas.microsoft.com/office/powerpoint/2010/main" val="814020782"/>
              </p:ext>
            </p:extLst>
          </p:nvPr>
        </p:nvGraphicFramePr>
        <p:xfrm>
          <a:off x="465773" y="3989070"/>
          <a:ext cx="11443061" cy="1619250"/>
        </p:xfrm>
        <a:graphic>
          <a:graphicData uri="http://schemas.openxmlformats.org/presentationml/2006/ole">
            <mc:AlternateContent xmlns:mc="http://schemas.openxmlformats.org/markup-compatibility/2006">
              <mc:Choice xmlns:v="urn:schemas-microsoft-com:vml" Requires="v">
                <p:oleObj name="Worksheet" r:id="rId3" imgW="6709392" imgH="948672" progId="Excel.Sheet.12">
                  <p:embed/>
                </p:oleObj>
              </mc:Choice>
              <mc:Fallback>
                <p:oleObj name="Worksheet" r:id="rId3" imgW="6709392" imgH="948672" progId="Excel.Sheet.12">
                  <p:embed/>
                  <p:pic>
                    <p:nvPicPr>
                      <p:cNvPr id="0" name=""/>
                      <p:cNvPicPr/>
                      <p:nvPr/>
                    </p:nvPicPr>
                    <p:blipFill>
                      <a:blip r:embed="rId4"/>
                      <a:stretch>
                        <a:fillRect/>
                      </a:stretch>
                    </p:blipFill>
                    <p:spPr>
                      <a:xfrm>
                        <a:off x="465773" y="3989070"/>
                        <a:ext cx="11443061" cy="1619250"/>
                      </a:xfrm>
                      <a:prstGeom prst="rect">
                        <a:avLst/>
                      </a:prstGeom>
                    </p:spPr>
                  </p:pic>
                </p:oleObj>
              </mc:Fallback>
            </mc:AlternateContent>
          </a:graphicData>
        </a:graphic>
      </p:graphicFrame>
      <p:sp>
        <p:nvSpPr>
          <p:cNvPr id="2" name="Oval 1">
            <a:extLst>
              <a:ext uri="{FF2B5EF4-FFF2-40B4-BE49-F238E27FC236}">
                <a16:creationId xmlns:a16="http://schemas.microsoft.com/office/drawing/2014/main" id="{AC07C396-550A-BC0A-39F5-4187D00B2C9F}"/>
              </a:ext>
            </a:extLst>
          </p:cNvPr>
          <p:cNvSpPr/>
          <p:nvPr/>
        </p:nvSpPr>
        <p:spPr>
          <a:xfrm>
            <a:off x="11725102" y="4156"/>
            <a:ext cx="466898" cy="466898"/>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220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C96E0467-8B3D-7DF9-E065-9CE903EC47F0}"/>
            </a:ext>
          </a:extLst>
        </p:cNvPr>
        <p:cNvGrpSpPr/>
        <p:nvPr/>
      </p:nvGrpSpPr>
      <p:grpSpPr>
        <a:xfrm>
          <a:off x="0" y="0"/>
          <a:ext cx="0" cy="0"/>
          <a:chOff x="0" y="0"/>
          <a:chExt cx="0" cy="0"/>
        </a:xfrm>
      </p:grpSpPr>
      <p:sp>
        <p:nvSpPr>
          <p:cNvPr id="10" name="Arrow: Right 9">
            <a:extLst>
              <a:ext uri="{FF2B5EF4-FFF2-40B4-BE49-F238E27FC236}">
                <a16:creationId xmlns:a16="http://schemas.microsoft.com/office/drawing/2014/main" id="{C4113075-57D2-22DF-842F-308FE5014FE5}"/>
              </a:ext>
            </a:extLst>
          </p:cNvPr>
          <p:cNvSpPr/>
          <p:nvPr/>
        </p:nvSpPr>
        <p:spPr>
          <a:xfrm>
            <a:off x="1702021" y="2594956"/>
            <a:ext cx="10444551" cy="2243486"/>
          </a:xfrm>
          <a:prstGeom prst="rightArrow">
            <a:avLst/>
          </a:prstGeom>
          <a:solidFill>
            <a:schemeClr val="bg1">
              <a:lumMod val="75000"/>
              <a:alpha val="41000"/>
            </a:schemeClr>
          </a:solidFill>
          <a:ln w="31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Google Shape;125;g227a5b56a84_0_7">
            <a:extLst>
              <a:ext uri="{FF2B5EF4-FFF2-40B4-BE49-F238E27FC236}">
                <a16:creationId xmlns:a16="http://schemas.microsoft.com/office/drawing/2014/main" id="{7C3F22CF-14DF-9556-E8AA-2C3C19128874}"/>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does the BEND framework fit into current military doctrine?</a:t>
            </a:r>
          </a:p>
        </p:txBody>
      </p:sp>
      <p:sp>
        <p:nvSpPr>
          <p:cNvPr id="127" name="Google Shape;127;g227a5b56a84_0_7">
            <a:extLst>
              <a:ext uri="{FF2B5EF4-FFF2-40B4-BE49-F238E27FC236}">
                <a16:creationId xmlns:a16="http://schemas.microsoft.com/office/drawing/2014/main" id="{41DA27CD-BF50-AF31-0513-112B8C589ADC}"/>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8</a:t>
            </a:fld>
            <a:endParaRPr/>
          </a:p>
        </p:txBody>
      </p:sp>
      <p:pic>
        <p:nvPicPr>
          <p:cNvPr id="5" name="Picture 4">
            <a:extLst>
              <a:ext uri="{FF2B5EF4-FFF2-40B4-BE49-F238E27FC236}">
                <a16:creationId xmlns:a16="http://schemas.microsoft.com/office/drawing/2014/main" id="{451C4B94-161B-BC17-FB40-2D786DABBA1D}"/>
              </a:ext>
            </a:extLst>
          </p:cNvPr>
          <p:cNvPicPr>
            <a:picLocks noChangeAspect="1"/>
          </p:cNvPicPr>
          <p:nvPr/>
        </p:nvPicPr>
        <p:blipFill>
          <a:blip r:embed="rId3"/>
          <a:stretch>
            <a:fillRect/>
          </a:stretch>
        </p:blipFill>
        <p:spPr>
          <a:xfrm>
            <a:off x="4356109" y="3083231"/>
            <a:ext cx="1854782" cy="1843419"/>
          </a:xfrm>
          <a:prstGeom prst="rect">
            <a:avLst/>
          </a:prstGeom>
        </p:spPr>
      </p:pic>
      <p:pic>
        <p:nvPicPr>
          <p:cNvPr id="6" name="Picture 5">
            <a:extLst>
              <a:ext uri="{FF2B5EF4-FFF2-40B4-BE49-F238E27FC236}">
                <a16:creationId xmlns:a16="http://schemas.microsoft.com/office/drawing/2014/main" id="{9DB96D7E-715C-BA18-EA4D-7179D3B3BCA8}"/>
              </a:ext>
            </a:extLst>
          </p:cNvPr>
          <p:cNvPicPr>
            <a:picLocks noChangeAspect="1"/>
          </p:cNvPicPr>
          <p:nvPr/>
        </p:nvPicPr>
        <p:blipFill>
          <a:blip r:embed="rId4"/>
          <a:stretch>
            <a:fillRect/>
          </a:stretch>
        </p:blipFill>
        <p:spPr>
          <a:xfrm>
            <a:off x="5202569" y="2181062"/>
            <a:ext cx="2179319" cy="1627572"/>
          </a:xfrm>
          <a:prstGeom prst="rect">
            <a:avLst/>
          </a:prstGeom>
        </p:spPr>
      </p:pic>
      <p:pic>
        <p:nvPicPr>
          <p:cNvPr id="7" name="Picture 6">
            <a:extLst>
              <a:ext uri="{FF2B5EF4-FFF2-40B4-BE49-F238E27FC236}">
                <a16:creationId xmlns:a16="http://schemas.microsoft.com/office/drawing/2014/main" id="{451EE815-9C9E-3088-A1C3-FBB12E528A3F}"/>
              </a:ext>
            </a:extLst>
          </p:cNvPr>
          <p:cNvPicPr>
            <a:picLocks noChangeAspect="1"/>
          </p:cNvPicPr>
          <p:nvPr/>
        </p:nvPicPr>
        <p:blipFill>
          <a:blip r:embed="rId5"/>
          <a:stretch>
            <a:fillRect/>
          </a:stretch>
        </p:blipFill>
        <p:spPr>
          <a:xfrm>
            <a:off x="5216846" y="4385034"/>
            <a:ext cx="1553163" cy="1394916"/>
          </a:xfrm>
          <a:prstGeom prst="rect">
            <a:avLst/>
          </a:prstGeom>
        </p:spPr>
      </p:pic>
      <p:sp>
        <p:nvSpPr>
          <p:cNvPr id="2" name="TextBox 1">
            <a:extLst>
              <a:ext uri="{FF2B5EF4-FFF2-40B4-BE49-F238E27FC236}">
                <a16:creationId xmlns:a16="http://schemas.microsoft.com/office/drawing/2014/main" id="{96C12276-2E04-B7F9-E52A-E08F756F17A4}"/>
              </a:ext>
            </a:extLst>
          </p:cNvPr>
          <p:cNvSpPr txBox="1"/>
          <p:nvPr/>
        </p:nvSpPr>
        <p:spPr>
          <a:xfrm>
            <a:off x="360663" y="2228783"/>
            <a:ext cx="3995445" cy="3970318"/>
          </a:xfrm>
          <a:prstGeom prst="rect">
            <a:avLst/>
          </a:prstGeom>
          <a:solidFill>
            <a:schemeClr val="bg1">
              <a:alpha val="39000"/>
            </a:schemeClr>
          </a:solidFill>
        </p:spPr>
        <p:txBody>
          <a:bodyPr wrap="square" rtlCol="0">
            <a:spAutoFit/>
          </a:bodyPr>
          <a:lstStyle/>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3-04 Information in Joint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NWP 3-13 Navy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FM 3-13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AFDP 3-13 Information in Air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CJCSI 3210.01C Joint Information Operations Proponent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DODI 3600.01 Information Operations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ADP 5-0 The Operations Process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MCWP 3040.4 Marine Air-Ground Task Force Information Operations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2-01.3 Joint Intelligence Preparation of the Operational Environment</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ATP 2-01.3 Intelligence Preparation of the Battlefield</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JP 3-60 Joint Targeting</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endParaRPr lang="en-US" dirty="0">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5D8FE148-459B-41F7-CCED-405F4152EF5D}"/>
              </a:ext>
            </a:extLst>
          </p:cNvPr>
          <p:cNvPicPr>
            <a:picLocks noChangeAspect="1"/>
          </p:cNvPicPr>
          <p:nvPr/>
        </p:nvPicPr>
        <p:blipFill>
          <a:blip r:embed="rId6"/>
          <a:stretch>
            <a:fillRect/>
          </a:stretch>
        </p:blipFill>
        <p:spPr>
          <a:xfrm>
            <a:off x="8182914" y="2109484"/>
            <a:ext cx="2415353" cy="2090359"/>
          </a:xfrm>
          <a:prstGeom prst="rect">
            <a:avLst/>
          </a:prstGeom>
        </p:spPr>
      </p:pic>
      <p:pic>
        <p:nvPicPr>
          <p:cNvPr id="9" name="Picture 8">
            <a:extLst>
              <a:ext uri="{FF2B5EF4-FFF2-40B4-BE49-F238E27FC236}">
                <a16:creationId xmlns:a16="http://schemas.microsoft.com/office/drawing/2014/main" id="{A645FB29-032D-CDD3-AF00-60495D4A1AE7}"/>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148646" y="4199843"/>
            <a:ext cx="4446022" cy="1774134"/>
          </a:xfrm>
          <a:prstGeom prst="rect">
            <a:avLst/>
          </a:prstGeom>
        </p:spPr>
      </p:pic>
      <p:sp>
        <p:nvSpPr>
          <p:cNvPr id="11" name="TextBox 10">
            <a:extLst>
              <a:ext uri="{FF2B5EF4-FFF2-40B4-BE49-F238E27FC236}">
                <a16:creationId xmlns:a16="http://schemas.microsoft.com/office/drawing/2014/main" id="{62218D90-E2E6-6ACE-67BF-C36A98803A47}"/>
              </a:ext>
            </a:extLst>
          </p:cNvPr>
          <p:cNvSpPr txBox="1"/>
          <p:nvPr/>
        </p:nvSpPr>
        <p:spPr>
          <a:xfrm>
            <a:off x="1057470" y="1739725"/>
            <a:ext cx="2013693"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References</a:t>
            </a:r>
          </a:p>
        </p:txBody>
      </p:sp>
      <p:sp>
        <p:nvSpPr>
          <p:cNvPr id="12" name="TextBox 11">
            <a:extLst>
              <a:ext uri="{FF2B5EF4-FFF2-40B4-BE49-F238E27FC236}">
                <a16:creationId xmlns:a16="http://schemas.microsoft.com/office/drawing/2014/main" id="{E010677F-DAEB-11E6-A0CB-1FB03C8C2F4C}"/>
              </a:ext>
            </a:extLst>
          </p:cNvPr>
          <p:cNvSpPr txBox="1"/>
          <p:nvPr/>
        </p:nvSpPr>
        <p:spPr>
          <a:xfrm>
            <a:off x="5043186" y="1743884"/>
            <a:ext cx="1813318"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Current Products</a:t>
            </a:r>
          </a:p>
        </p:txBody>
      </p:sp>
      <p:sp>
        <p:nvSpPr>
          <p:cNvPr id="13" name="TextBox 12">
            <a:extLst>
              <a:ext uri="{FF2B5EF4-FFF2-40B4-BE49-F238E27FC236}">
                <a16:creationId xmlns:a16="http://schemas.microsoft.com/office/drawing/2014/main" id="{83D68CCB-7160-43C5-5045-3F7824E27E9D}"/>
              </a:ext>
            </a:extLst>
          </p:cNvPr>
          <p:cNvSpPr txBox="1"/>
          <p:nvPr/>
        </p:nvSpPr>
        <p:spPr>
          <a:xfrm rot="5400000">
            <a:off x="1742162" y="5995275"/>
            <a:ext cx="960120" cy="400110"/>
          </a:xfrm>
          <a:prstGeom prst="rect">
            <a:avLst/>
          </a:prstGeom>
          <a:noFill/>
        </p:spPr>
        <p:txBody>
          <a:bodyPr wrap="square" rtlCol="0">
            <a:spAutoFit/>
          </a:bodyPr>
          <a:lstStyle/>
          <a:p>
            <a:r>
              <a:rPr lang="en-US" sz="2000" b="1" dirty="0"/>
              <a:t>… </a:t>
            </a:r>
          </a:p>
        </p:txBody>
      </p:sp>
      <p:sp>
        <p:nvSpPr>
          <p:cNvPr id="16" name="TextBox 15">
            <a:extLst>
              <a:ext uri="{FF2B5EF4-FFF2-40B4-BE49-F238E27FC236}">
                <a16:creationId xmlns:a16="http://schemas.microsoft.com/office/drawing/2014/main" id="{921B3138-2178-8599-4A50-C5F66944114A}"/>
              </a:ext>
            </a:extLst>
          </p:cNvPr>
          <p:cNvSpPr txBox="1"/>
          <p:nvPr/>
        </p:nvSpPr>
        <p:spPr>
          <a:xfrm>
            <a:off x="7869791" y="1739725"/>
            <a:ext cx="2983510" cy="338554"/>
          </a:xfrm>
          <a:prstGeom prst="rect">
            <a:avLst/>
          </a:prstGeom>
          <a:noFill/>
        </p:spPr>
        <p:txBody>
          <a:bodyPr wrap="none" rtlCol="0">
            <a:spAutoFit/>
          </a:bodyPr>
          <a:lstStyle/>
          <a:p>
            <a:pPr algn="ctr"/>
            <a:r>
              <a:rPr lang="en-US" sz="1600" b="1" dirty="0">
                <a:latin typeface="Cambria" panose="02040503050406030204" pitchFamily="18" charset="0"/>
                <a:ea typeface="Cambria" panose="02040503050406030204" pitchFamily="18" charset="0"/>
              </a:rPr>
              <a:t>New References and Products</a:t>
            </a:r>
          </a:p>
        </p:txBody>
      </p:sp>
    </p:spTree>
    <p:extLst>
      <p:ext uri="{BB962C8B-B14F-4D97-AF65-F5344CB8AC3E}">
        <p14:creationId xmlns:p14="http://schemas.microsoft.com/office/powerpoint/2010/main" val="14463977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a:extLst>
            <a:ext uri="{FF2B5EF4-FFF2-40B4-BE49-F238E27FC236}">
              <a16:creationId xmlns:a16="http://schemas.microsoft.com/office/drawing/2014/main" id="{8F312A8F-62B1-8591-B35A-8B504F5382C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1C2EFB11-9B18-5CCB-BBB8-BE483CB16125}"/>
              </a:ext>
            </a:extLst>
          </p:cNvPr>
          <p:cNvPicPr>
            <a:picLocks noChangeAspect="1"/>
          </p:cNvPicPr>
          <p:nvPr/>
        </p:nvPicPr>
        <p:blipFill>
          <a:blip r:embed="rId3"/>
          <a:stretch>
            <a:fillRect/>
          </a:stretch>
        </p:blipFill>
        <p:spPr>
          <a:xfrm>
            <a:off x="430079" y="1710102"/>
            <a:ext cx="10447626" cy="4068333"/>
          </a:xfrm>
          <a:prstGeom prst="rect">
            <a:avLst/>
          </a:prstGeom>
        </p:spPr>
      </p:pic>
      <p:sp>
        <p:nvSpPr>
          <p:cNvPr id="125" name="Google Shape;125;g227a5b56a84_0_7">
            <a:extLst>
              <a:ext uri="{FF2B5EF4-FFF2-40B4-BE49-F238E27FC236}">
                <a16:creationId xmlns:a16="http://schemas.microsoft.com/office/drawing/2014/main" id="{62286058-268C-53CD-8327-ADDCF52BDB5A}"/>
              </a:ext>
            </a:extLst>
          </p:cNvPr>
          <p:cNvSpPr txBox="1">
            <a:spLocks noGrp="1"/>
          </p:cNvSpPr>
          <p:nvPr>
            <p:ph type="title"/>
          </p:nvPr>
        </p:nvSpPr>
        <p:spPr>
          <a:xfrm>
            <a:off x="838200" y="148820"/>
            <a:ext cx="10515600" cy="12273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990"/>
              <a:buNone/>
            </a:pPr>
            <a:r>
              <a:rPr lang="en-US" sz="3900" dirty="0"/>
              <a:t>How do we use BEND with current doctrine?</a:t>
            </a:r>
          </a:p>
        </p:txBody>
      </p:sp>
      <p:sp>
        <p:nvSpPr>
          <p:cNvPr id="127" name="Google Shape;127;g227a5b56a84_0_7">
            <a:extLst>
              <a:ext uri="{FF2B5EF4-FFF2-40B4-BE49-F238E27FC236}">
                <a16:creationId xmlns:a16="http://schemas.microsoft.com/office/drawing/2014/main" id="{94F9BD9C-4B34-1177-9979-45CEA0CAD2DA}"/>
              </a:ext>
            </a:extLst>
          </p:cNvPr>
          <p:cNvSpPr txBox="1">
            <a:spLocks noGrp="1"/>
          </p:cNvSpPr>
          <p:nvPr>
            <p:ph type="sldNum" idx="12"/>
          </p:nvPr>
        </p:nvSpPr>
        <p:spPr>
          <a:xfrm>
            <a:off x="8610600" y="6356350"/>
            <a:ext cx="1657800" cy="365100"/>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000000"/>
              </a:buClr>
              <a:buSzPts val="2000"/>
              <a:buFont typeface="Arial"/>
              <a:buNone/>
            </a:pPr>
            <a:fld id="{00000000-1234-1234-1234-123412341234}" type="slidenum">
              <a:rPr lang="en-US"/>
              <a:t>9</a:t>
            </a:fld>
            <a:endParaRPr/>
          </a:p>
        </p:txBody>
      </p:sp>
      <p:sp>
        <p:nvSpPr>
          <p:cNvPr id="4" name="TextBox 3">
            <a:extLst>
              <a:ext uri="{FF2B5EF4-FFF2-40B4-BE49-F238E27FC236}">
                <a16:creationId xmlns:a16="http://schemas.microsoft.com/office/drawing/2014/main" id="{0076ABEB-3520-DD01-C310-571E02DCFCA2}"/>
              </a:ext>
            </a:extLst>
          </p:cNvPr>
          <p:cNvSpPr txBox="1"/>
          <p:nvPr/>
        </p:nvSpPr>
        <p:spPr>
          <a:xfrm>
            <a:off x="9912241" y="4323198"/>
            <a:ext cx="1930927" cy="1015663"/>
          </a:xfrm>
          <a:prstGeom prst="rect">
            <a:avLst/>
          </a:prstGeom>
          <a:solidFill>
            <a:srgbClr val="FFFF00"/>
          </a:solidFill>
          <a:ln>
            <a:solidFill>
              <a:schemeClr val="tx1"/>
            </a:solidFill>
          </a:ln>
        </p:spPr>
        <p:txBody>
          <a:bodyPr wrap="square">
            <a:spAutoFit/>
          </a:bodyPr>
          <a:lstStyle/>
          <a:p>
            <a:pPr>
              <a:lnSpc>
                <a:spcPct val="100000"/>
              </a:lnSpc>
              <a:spcBef>
                <a:spcPts val="0"/>
              </a:spcBef>
              <a:buSzPts val="2100"/>
            </a:pPr>
            <a:r>
              <a:rPr lang="en-US" sz="1200" dirty="0"/>
              <a:t>BEND allows us to frame:</a:t>
            </a:r>
          </a:p>
          <a:p>
            <a:pPr lvl="1" indent="-361950">
              <a:lnSpc>
                <a:spcPct val="100000"/>
              </a:lnSpc>
              <a:spcBef>
                <a:spcPts val="0"/>
              </a:spcBef>
              <a:buSzPts val="2100"/>
              <a:buFont typeface="Arial" panose="020B0604020202020204" pitchFamily="34" charset="0"/>
              <a:buChar char="•"/>
            </a:pPr>
            <a:r>
              <a:rPr lang="en-US" sz="1200" dirty="0"/>
              <a:t>(Source) Who</a:t>
            </a:r>
          </a:p>
          <a:p>
            <a:pPr lvl="1" indent="-361950">
              <a:lnSpc>
                <a:spcPct val="100000"/>
              </a:lnSpc>
              <a:spcBef>
                <a:spcPts val="0"/>
              </a:spcBef>
              <a:buSzPts val="2100"/>
              <a:buFont typeface="Arial" panose="020B0604020202020204" pitchFamily="34" charset="0"/>
              <a:buChar char="•"/>
            </a:pPr>
            <a:r>
              <a:rPr lang="en-US" sz="1200" dirty="0"/>
              <a:t>(Payload) Maneuver</a:t>
            </a:r>
          </a:p>
          <a:p>
            <a:pPr lvl="1" indent="-361950">
              <a:lnSpc>
                <a:spcPct val="100000"/>
              </a:lnSpc>
              <a:spcBef>
                <a:spcPts val="0"/>
              </a:spcBef>
              <a:buSzPts val="2100"/>
              <a:buFont typeface="Arial" panose="020B0604020202020204" pitchFamily="34" charset="0"/>
              <a:buChar char="•"/>
            </a:pPr>
            <a:r>
              <a:rPr lang="en-US" sz="1200" dirty="0"/>
              <a:t>(Target) On Whom</a:t>
            </a:r>
          </a:p>
          <a:p>
            <a:pPr lvl="1" indent="-361950">
              <a:lnSpc>
                <a:spcPct val="100000"/>
              </a:lnSpc>
              <a:spcBef>
                <a:spcPts val="0"/>
              </a:spcBef>
              <a:buSzPts val="2100"/>
              <a:buFont typeface="Arial" panose="020B0604020202020204" pitchFamily="34" charset="0"/>
              <a:buChar char="•"/>
            </a:pPr>
            <a:r>
              <a:rPr lang="en-US" sz="1200" dirty="0"/>
              <a:t>(Effect) Impact</a:t>
            </a:r>
          </a:p>
        </p:txBody>
      </p:sp>
    </p:spTree>
    <p:extLst>
      <p:ext uri="{BB962C8B-B14F-4D97-AF65-F5344CB8AC3E}">
        <p14:creationId xmlns:p14="http://schemas.microsoft.com/office/powerpoint/2010/main" val="3122410495"/>
      </p:ext>
    </p:extLst>
  </p:cSld>
  <p:clrMapOvr>
    <a:masterClrMapping/>
  </p:clrMapOvr>
</p:sld>
</file>

<file path=ppt/theme/theme1.xml><?xml version="1.0" encoding="utf-8"?>
<a:theme xmlns:a="http://schemas.openxmlformats.org/drawingml/2006/main" name="Office Theme">
  <a:themeElements>
    <a:clrScheme name="Custom IDeaS CASOS">
      <a:dk1>
        <a:srgbClr val="000000"/>
      </a:dk1>
      <a:lt1>
        <a:srgbClr val="FFFFFF"/>
      </a:lt1>
      <a:dk2>
        <a:srgbClr val="072B62"/>
      </a:dk2>
      <a:lt2>
        <a:srgbClr val="DDECFF"/>
      </a:lt2>
      <a:accent1>
        <a:srgbClr val="4682B4"/>
      </a:accent1>
      <a:accent2>
        <a:srgbClr val="78B5E6"/>
      </a:accent2>
      <a:accent3>
        <a:srgbClr val="C6DCF8"/>
      </a:accent3>
      <a:accent4>
        <a:srgbClr val="EDF4FB"/>
      </a:accent4>
      <a:accent5>
        <a:srgbClr val="0E57C4"/>
      </a:accent5>
      <a:accent6>
        <a:srgbClr val="84B2F6"/>
      </a:accent6>
      <a:hlink>
        <a:srgbClr val="FF0000"/>
      </a:hlink>
      <a:folHlink>
        <a:srgbClr val="7030A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204111BAEBA64DB962901F5A14FEEB" ma:contentTypeVersion="4" ma:contentTypeDescription="Create a new document." ma:contentTypeScope="" ma:versionID="6bba8ef543ae6f167d528555c9a0a063">
  <xsd:schema xmlns:xsd="http://www.w3.org/2001/XMLSchema" xmlns:xs="http://www.w3.org/2001/XMLSchema" xmlns:p="http://schemas.microsoft.com/office/2006/metadata/properties" xmlns:ns3="bb2b1566-931b-4391-8b36-f33e94168ffd" targetNamespace="http://schemas.microsoft.com/office/2006/metadata/properties" ma:root="true" ma:fieldsID="55dbc4273d5eab60687e343a054ba4be" ns3:_="">
    <xsd:import namespace="bb2b1566-931b-4391-8b36-f33e94168ffd"/>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2b1566-931b-4391-8b36-f33e94168f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C78C8B-7893-4BE6-9539-7ABE8CE16661}">
  <ds:schemaRefs>
    <ds:schemaRef ds:uri="http://schemas.microsoft.com/sharepoint/v3/contenttype/forms"/>
  </ds:schemaRefs>
</ds:datastoreItem>
</file>

<file path=customXml/itemProps2.xml><?xml version="1.0" encoding="utf-8"?>
<ds:datastoreItem xmlns:ds="http://schemas.openxmlformats.org/officeDocument/2006/customXml" ds:itemID="{F06218C4-3886-45AB-B7A2-C792EAEE3571}">
  <ds:schemaRefs>
    <ds:schemaRef ds:uri="http://purl.org/dc/terms/"/>
    <ds:schemaRef ds:uri="http://www.w3.org/XML/1998/namespace"/>
    <ds:schemaRef ds:uri="http://schemas.openxmlformats.org/package/2006/metadata/core-properties"/>
    <ds:schemaRef ds:uri="http://purl.org/dc/elements/1.1/"/>
    <ds:schemaRef ds:uri="http://schemas.microsoft.com/office/infopath/2007/PartnerControls"/>
    <ds:schemaRef ds:uri="bb2b1566-931b-4391-8b36-f33e94168ffd"/>
    <ds:schemaRef ds:uri="http://schemas.microsoft.com/office/2006/metadata/properties"/>
    <ds:schemaRef ds:uri="http://purl.org/dc/dcmitype/"/>
    <ds:schemaRef ds:uri="http://schemas.microsoft.com/office/2006/documentManagement/types"/>
  </ds:schemaRefs>
</ds:datastoreItem>
</file>

<file path=customXml/itemProps3.xml><?xml version="1.0" encoding="utf-8"?>
<ds:datastoreItem xmlns:ds="http://schemas.openxmlformats.org/officeDocument/2006/customXml" ds:itemID="{262714F6-FBE6-4E96-A727-7F62FBA60A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b2b1566-931b-4391-8b36-f33e94168f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47799</TotalTime>
  <Words>6669</Words>
  <Application>Microsoft Office PowerPoint</Application>
  <PresentationFormat>Widescreen</PresentationFormat>
  <Paragraphs>1217</Paragraphs>
  <Slides>73</Slides>
  <Notes>54</Notes>
  <HiddenSlides>12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73</vt:i4>
      </vt:variant>
    </vt:vector>
  </HeadingPairs>
  <TitlesOfParts>
    <vt:vector size="84" baseType="lpstr">
      <vt:lpstr>Calibri</vt:lpstr>
      <vt:lpstr>Cambria</vt:lpstr>
      <vt:lpstr>-apple-system</vt:lpstr>
      <vt:lpstr>Wingdings</vt:lpstr>
      <vt:lpstr>Noto Sans Symbols</vt:lpstr>
      <vt:lpstr>Aptos Narrow</vt:lpstr>
      <vt:lpstr>Arial</vt:lpstr>
      <vt:lpstr>Google Sans</vt:lpstr>
      <vt:lpstr>proxima-nova</vt:lpstr>
      <vt:lpstr>Office Theme</vt:lpstr>
      <vt:lpstr>Worksheet</vt:lpstr>
      <vt:lpstr>AI-Enabled Social Cyber Maneuver Detection and Creation</vt:lpstr>
      <vt:lpstr>Outline</vt:lpstr>
      <vt:lpstr>Social-Cyber Security</vt:lpstr>
      <vt:lpstr>Major questions and motivation</vt:lpstr>
      <vt:lpstr>Purpose</vt:lpstr>
      <vt:lpstr>Doctrinal BEND</vt:lpstr>
      <vt:lpstr>Prior Work</vt:lpstr>
      <vt:lpstr>How does the BEND framework fit into current military doctrine?</vt:lpstr>
      <vt:lpstr>How do we use BEND with current doctrine?</vt:lpstr>
      <vt:lpstr>AI-Enabled BEND Scenario Development</vt:lpstr>
      <vt:lpstr>Realistic Training</vt:lpstr>
      <vt:lpstr>Realistic Training</vt:lpstr>
      <vt:lpstr>AI-Enabled Scenario Orchestration and Planning (AESOP)</vt:lpstr>
      <vt:lpstr>AI-Enabled Scenario Orchestration and Planning (AESOP)</vt:lpstr>
      <vt:lpstr>AI-Enabled Scenario Orchestration and Planning (AESOP)</vt:lpstr>
      <vt:lpstr>AESOP Outputs</vt:lpstr>
      <vt:lpstr>AESOP Outputs</vt:lpstr>
      <vt:lpstr>Realistic Training</vt:lpstr>
      <vt:lpstr>Data Standard</vt:lpstr>
      <vt:lpstr>Data Standard</vt:lpstr>
      <vt:lpstr>Similarities to Meliorator</vt:lpstr>
      <vt:lpstr>Creating Synthetic Data for BEND</vt:lpstr>
      <vt:lpstr>Synthetic Data Generation</vt:lpstr>
      <vt:lpstr>Synthetic Data Generation</vt:lpstr>
      <vt:lpstr>X/Twitter Generation</vt:lpstr>
      <vt:lpstr>X/Twitter Generation</vt:lpstr>
      <vt:lpstr>Example LLM Prompts</vt:lpstr>
      <vt:lpstr>Telegram Generation</vt:lpstr>
      <vt:lpstr>Telegram Generation</vt:lpstr>
      <vt:lpstr>BEND-CUE evaluation</vt:lpstr>
      <vt:lpstr>BEND-CUE evaluation</vt:lpstr>
      <vt:lpstr>BEND-CUE evaluation</vt:lpstr>
      <vt:lpstr>BEND Framework Improvements</vt:lpstr>
      <vt:lpstr>Synthetic Data Generation</vt:lpstr>
      <vt:lpstr>Prior Work</vt:lpstr>
      <vt:lpstr>Effects-based Approach</vt:lpstr>
      <vt:lpstr>BEND Effects-based Approach </vt:lpstr>
      <vt:lpstr>BRIDGE / NEUTRALIZE</vt:lpstr>
      <vt:lpstr>BRIDGE / NEUTRALIZE</vt:lpstr>
      <vt:lpstr>BOOST / NEGLECT</vt:lpstr>
      <vt:lpstr>BOOST / NEGLECT</vt:lpstr>
      <vt:lpstr>BUILD / NARROW</vt:lpstr>
      <vt:lpstr>BUILD / NARROW</vt:lpstr>
      <vt:lpstr>BACK / NEGATE</vt:lpstr>
      <vt:lpstr>BACK / NEGATE</vt:lpstr>
      <vt:lpstr>EXCITE / DISMAY</vt:lpstr>
      <vt:lpstr>EXPLAIN / DISTORT</vt:lpstr>
      <vt:lpstr>EXPLAIN / DISTORT</vt:lpstr>
      <vt:lpstr>ENGAGE / DISMISS</vt:lpstr>
      <vt:lpstr>ENHANCE / DISTRACT</vt:lpstr>
      <vt:lpstr>ENHANCE / DISTRACT</vt:lpstr>
      <vt:lpstr>Results</vt:lpstr>
      <vt:lpstr>Case Studies</vt:lpstr>
      <vt:lpstr>Balikatan 22</vt:lpstr>
      <vt:lpstr>Balikatan 22</vt:lpstr>
      <vt:lpstr>Balikatan 22</vt:lpstr>
      <vt:lpstr>Ring of Fire 2034</vt:lpstr>
      <vt:lpstr>Ring of Fire 2034</vt:lpstr>
      <vt:lpstr>Ring of Fire 2034</vt:lpstr>
      <vt:lpstr>Conclusion</vt:lpstr>
      <vt:lpstr>Limitations and Justifications</vt:lpstr>
      <vt:lpstr>Funding and Disclaimer</vt:lpstr>
      <vt:lpstr>Future Work</vt:lpstr>
      <vt:lpstr>Research Roadmap Timeline</vt:lpstr>
      <vt:lpstr>Study 1: Real World Effects</vt:lpstr>
      <vt:lpstr>Study 1: Real World Effects</vt:lpstr>
      <vt:lpstr>Telegram Generation</vt:lpstr>
      <vt:lpstr>AI-Enabled Scenario Orchestration and Planning (AESOP)</vt:lpstr>
      <vt:lpstr>AI-Enabled Scenario Orchestration and Planning (AESOP)</vt:lpstr>
      <vt:lpstr>Realistic Training</vt:lpstr>
      <vt:lpstr>Effects-based Approach</vt:lpstr>
      <vt:lpstr>Effects-based Approach (B)</vt:lpstr>
      <vt:lpstr>Scenario Training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Characterizing China’s Information Campaigns</dc:title>
  <dc:creator>Joshua Uyheng</dc:creator>
  <cp:lastModifiedBy>Matthew Hicks</cp:lastModifiedBy>
  <cp:revision>31</cp:revision>
  <dcterms:created xsi:type="dcterms:W3CDTF">2019-03-21T17:10:32Z</dcterms:created>
  <dcterms:modified xsi:type="dcterms:W3CDTF">2025-04-07T01:47:36Z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0x010100EE204111BAEBA64DB962901F5A14FEEB</vt:lpwstr>
  </property>
</Properties>
</file>